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6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7.xml" ContentType="application/vnd.openxmlformats-officedocument.them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8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9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3.xml" ContentType="application/vnd.openxmlformats-officedocument.drawingml.chart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8" r:id="rId2"/>
    <p:sldMasterId id="2147483707" r:id="rId3"/>
    <p:sldMasterId id="2147483716" r:id="rId4"/>
    <p:sldMasterId id="2147483725" r:id="rId5"/>
    <p:sldMasterId id="2147483734" r:id="rId6"/>
    <p:sldMasterId id="2147483760" r:id="rId7"/>
    <p:sldMasterId id="2147483769" r:id="rId8"/>
    <p:sldMasterId id="2147483795" r:id="rId9"/>
    <p:sldMasterId id="2147483804" r:id="rId10"/>
  </p:sldMasterIdLst>
  <p:notesMasterIdLst>
    <p:notesMasterId r:id="rId29"/>
  </p:notesMasterIdLst>
  <p:handoutMasterIdLst>
    <p:handoutMasterId r:id="rId30"/>
  </p:handoutMasterIdLst>
  <p:sldIdLst>
    <p:sldId id="263" r:id="rId11"/>
    <p:sldId id="441" r:id="rId12"/>
    <p:sldId id="445" r:id="rId13"/>
    <p:sldId id="436" r:id="rId14"/>
    <p:sldId id="437" r:id="rId15"/>
    <p:sldId id="438" r:id="rId16"/>
    <p:sldId id="447" r:id="rId17"/>
    <p:sldId id="439" r:id="rId18"/>
    <p:sldId id="440" r:id="rId19"/>
    <p:sldId id="449" r:id="rId20"/>
    <p:sldId id="450" r:id="rId21"/>
    <p:sldId id="446" r:id="rId22"/>
    <p:sldId id="432" r:id="rId23"/>
    <p:sldId id="448" r:id="rId24"/>
    <p:sldId id="376" r:id="rId25"/>
    <p:sldId id="434" r:id="rId26"/>
    <p:sldId id="435" r:id="rId27"/>
    <p:sldId id="452" r:id="rId2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48FA0"/>
    <a:srgbClr val="CCECFF"/>
    <a:srgbClr val="FFFFFF"/>
    <a:srgbClr val="CCFFCC"/>
    <a:srgbClr val="3399FF"/>
    <a:srgbClr val="66CCFF"/>
    <a:srgbClr val="CCFFFF"/>
    <a:srgbClr val="33CC33"/>
    <a:srgbClr val="FFFF66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4" d="100"/>
          <a:sy n="74" d="100"/>
        </p:scale>
        <p:origin x="-1854" y="-3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C:\Users\wb112023\Documents\HUNG\RURAL%20ELECTRIFICATION\Rural%20Conection%20Rate%20in%20Vietnam\Ty%20le%20noi%20luoi%201.xls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wb221704\Desktop\WB%20Notebook\Conference\RE%20&amp;%20Gender%20-%20Addis%20Ababa%20(March%202011)\Electrification%20Statistics2005.xls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974974443983975E-2"/>
          <c:y val="0.11842254093238345"/>
          <c:w val="0.89718128643835127"/>
          <c:h val="0.82887217926588064"/>
        </c:manualLayout>
      </c:layout>
      <c:scatterChart>
        <c:scatterStyle val="smoothMarker"/>
        <c:varyColors val="0"/>
        <c:ser>
          <c:idx val="1"/>
          <c:order val="0"/>
          <c:tx>
            <c:strRef>
              <c:f>Sheet4!$A$45</c:f>
              <c:strCache>
                <c:ptCount val="1"/>
                <c:pt idx="0">
                  <c:v>Household %</c:v>
                </c:pt>
              </c:strCache>
            </c:strRef>
          </c:tx>
          <c:spPr>
            <a:ln w="57150">
              <a:solidFill>
                <a:srgbClr val="2B1CF0"/>
              </a:solidFill>
            </a:ln>
          </c:spPr>
          <c:marker>
            <c:spPr>
              <a:ln w="57150" cmpd="sng">
                <a:solidFill>
                  <a:srgbClr val="2B1CF0"/>
                </a:solidFill>
              </a:ln>
            </c:spPr>
          </c:marker>
          <c:xVal>
            <c:numRef>
              <c:f>Sheet4!$B$43:$AI$43</c:f>
              <c:numCache>
                <c:formatCode>General</c:formatCode>
                <c:ptCount val="34"/>
                <c:pt idx="0">
                  <c:v>1976</c:v>
                </c:pt>
                <c:pt idx="1">
                  <c:v>1977</c:v>
                </c:pt>
                <c:pt idx="2">
                  <c:v>1978</c:v>
                </c:pt>
                <c:pt idx="3">
                  <c:v>1979</c:v>
                </c:pt>
                <c:pt idx="4">
                  <c:v>1980</c:v>
                </c:pt>
                <c:pt idx="5">
                  <c:v>1981</c:v>
                </c:pt>
                <c:pt idx="6">
                  <c:v>1982</c:v>
                </c:pt>
                <c:pt idx="7">
                  <c:v>1983</c:v>
                </c:pt>
                <c:pt idx="8">
                  <c:v>1984</c:v>
                </c:pt>
                <c:pt idx="9">
                  <c:v>1985</c:v>
                </c:pt>
                <c:pt idx="10">
                  <c:v>1986</c:v>
                </c:pt>
                <c:pt idx="11">
                  <c:v>1987</c:v>
                </c:pt>
                <c:pt idx="12">
                  <c:v>1988</c:v>
                </c:pt>
                <c:pt idx="13">
                  <c:v>1989</c:v>
                </c:pt>
                <c:pt idx="14">
                  <c:v>1990</c:v>
                </c:pt>
                <c:pt idx="15">
                  <c:v>1991</c:v>
                </c:pt>
                <c:pt idx="16">
                  <c:v>1992</c:v>
                </c:pt>
                <c:pt idx="17">
                  <c:v>1993</c:v>
                </c:pt>
                <c:pt idx="18">
                  <c:v>1994</c:v>
                </c:pt>
                <c:pt idx="19">
                  <c:v>1995</c:v>
                </c:pt>
                <c:pt idx="20">
                  <c:v>1996</c:v>
                </c:pt>
                <c:pt idx="21">
                  <c:v>1997</c:v>
                </c:pt>
                <c:pt idx="22">
                  <c:v>1998</c:v>
                </c:pt>
                <c:pt idx="23">
                  <c:v>1999</c:v>
                </c:pt>
                <c:pt idx="24">
                  <c:v>2000</c:v>
                </c:pt>
                <c:pt idx="25">
                  <c:v>2001</c:v>
                </c:pt>
                <c:pt idx="26">
                  <c:v>2002</c:v>
                </c:pt>
                <c:pt idx="27">
                  <c:v>2003</c:v>
                </c:pt>
                <c:pt idx="28">
                  <c:v>2004</c:v>
                </c:pt>
                <c:pt idx="29">
                  <c:v>2005</c:v>
                </c:pt>
                <c:pt idx="30">
                  <c:v>2006</c:v>
                </c:pt>
                <c:pt idx="31">
                  <c:v>2007</c:v>
                </c:pt>
                <c:pt idx="32">
                  <c:v>2008</c:v>
                </c:pt>
                <c:pt idx="33">
                  <c:v>2009</c:v>
                </c:pt>
              </c:numCache>
            </c:numRef>
          </c:xVal>
          <c:yVal>
            <c:numRef>
              <c:f>Sheet4!$B$45:$AI$45</c:f>
              <c:numCache>
                <c:formatCode>0%</c:formatCode>
                <c:ptCount val="34"/>
                <c:pt idx="0">
                  <c:v>2.5000000000000046E-2</c:v>
                </c:pt>
                <c:pt idx="1">
                  <c:v>3.2500000000000064E-2</c:v>
                </c:pt>
                <c:pt idx="2">
                  <c:v>4.0000000000000077E-2</c:v>
                </c:pt>
                <c:pt idx="3">
                  <c:v>4.7500000000000091E-2</c:v>
                </c:pt>
                <c:pt idx="4">
                  <c:v>5.5000000000000097E-2</c:v>
                </c:pt>
                <c:pt idx="5">
                  <c:v>6.2500000000000111E-2</c:v>
                </c:pt>
                <c:pt idx="6">
                  <c:v>7.0000000000000034E-2</c:v>
                </c:pt>
                <c:pt idx="7">
                  <c:v>7.7500000000000124E-2</c:v>
                </c:pt>
                <c:pt idx="8">
                  <c:v>8.5000000000000048E-2</c:v>
                </c:pt>
                <c:pt idx="9">
                  <c:v>9.2500000000000068E-2</c:v>
                </c:pt>
                <c:pt idx="10">
                  <c:v>0.1</c:v>
                </c:pt>
                <c:pt idx="11">
                  <c:v>0.10500000000000002</c:v>
                </c:pt>
                <c:pt idx="12">
                  <c:v>0.11000000000000007</c:v>
                </c:pt>
                <c:pt idx="13">
                  <c:v>0.11500000000000009</c:v>
                </c:pt>
                <c:pt idx="14">
                  <c:v>0.12000000000000002</c:v>
                </c:pt>
                <c:pt idx="15">
                  <c:v>0.125</c:v>
                </c:pt>
                <c:pt idx="16">
                  <c:v>0.13</c:v>
                </c:pt>
                <c:pt idx="17">
                  <c:v>0.14000000000000001</c:v>
                </c:pt>
                <c:pt idx="18">
                  <c:v>0.25</c:v>
                </c:pt>
                <c:pt idx="19">
                  <c:v>0.35000000000000031</c:v>
                </c:pt>
                <c:pt idx="20">
                  <c:v>0.50700000000000001</c:v>
                </c:pt>
                <c:pt idx="21">
                  <c:v>0.61300000000000143</c:v>
                </c:pt>
                <c:pt idx="22">
                  <c:v>0.62500000000000155</c:v>
                </c:pt>
                <c:pt idx="23">
                  <c:v>0.69700000000000117</c:v>
                </c:pt>
                <c:pt idx="24">
                  <c:v>0.73000000000000065</c:v>
                </c:pt>
                <c:pt idx="25">
                  <c:v>0.77400000000000113</c:v>
                </c:pt>
                <c:pt idx="26">
                  <c:v>0.81</c:v>
                </c:pt>
                <c:pt idx="27">
                  <c:v>0.83500000000000063</c:v>
                </c:pt>
                <c:pt idx="28">
                  <c:v>0.87400000000000155</c:v>
                </c:pt>
                <c:pt idx="29">
                  <c:v>0.90650000000000008</c:v>
                </c:pt>
                <c:pt idx="30">
                  <c:v>0.92299999999999993</c:v>
                </c:pt>
                <c:pt idx="31">
                  <c:v>0.93664094506302664</c:v>
                </c:pt>
                <c:pt idx="32">
                  <c:v>0.93664094506302664</c:v>
                </c:pt>
                <c:pt idx="33">
                  <c:v>0.95080000000000064</c:v>
                </c:pt>
              </c:numCache>
            </c:numRef>
          </c:yVal>
          <c:smooth val="1"/>
        </c:ser>
        <c:ser>
          <c:idx val="0"/>
          <c:order val="1"/>
          <c:xVal>
            <c:numRef>
              <c:f>Sheet4!$B$43:$AI$43</c:f>
              <c:numCache>
                <c:formatCode>General</c:formatCode>
                <c:ptCount val="34"/>
                <c:pt idx="0">
                  <c:v>1976</c:v>
                </c:pt>
                <c:pt idx="1">
                  <c:v>1977</c:v>
                </c:pt>
                <c:pt idx="2">
                  <c:v>1978</c:v>
                </c:pt>
                <c:pt idx="3">
                  <c:v>1979</c:v>
                </c:pt>
                <c:pt idx="4">
                  <c:v>1980</c:v>
                </c:pt>
                <c:pt idx="5">
                  <c:v>1981</c:v>
                </c:pt>
                <c:pt idx="6">
                  <c:v>1982</c:v>
                </c:pt>
                <c:pt idx="7">
                  <c:v>1983</c:v>
                </c:pt>
                <c:pt idx="8">
                  <c:v>1984</c:v>
                </c:pt>
                <c:pt idx="9">
                  <c:v>1985</c:v>
                </c:pt>
                <c:pt idx="10">
                  <c:v>1986</c:v>
                </c:pt>
                <c:pt idx="11">
                  <c:v>1987</c:v>
                </c:pt>
                <c:pt idx="12">
                  <c:v>1988</c:v>
                </c:pt>
                <c:pt idx="13">
                  <c:v>1989</c:v>
                </c:pt>
                <c:pt idx="14">
                  <c:v>1990</c:v>
                </c:pt>
                <c:pt idx="15">
                  <c:v>1991</c:v>
                </c:pt>
                <c:pt idx="16">
                  <c:v>1992</c:v>
                </c:pt>
                <c:pt idx="17">
                  <c:v>1993</c:v>
                </c:pt>
                <c:pt idx="18">
                  <c:v>1994</c:v>
                </c:pt>
                <c:pt idx="19">
                  <c:v>1995</c:v>
                </c:pt>
                <c:pt idx="20">
                  <c:v>1996</c:v>
                </c:pt>
                <c:pt idx="21">
                  <c:v>1997</c:v>
                </c:pt>
                <c:pt idx="22">
                  <c:v>1998</c:v>
                </c:pt>
                <c:pt idx="23">
                  <c:v>1999</c:v>
                </c:pt>
                <c:pt idx="24">
                  <c:v>2000</c:v>
                </c:pt>
                <c:pt idx="25">
                  <c:v>2001</c:v>
                </c:pt>
                <c:pt idx="26">
                  <c:v>2002</c:v>
                </c:pt>
                <c:pt idx="27">
                  <c:v>2003</c:v>
                </c:pt>
                <c:pt idx="28">
                  <c:v>2004</c:v>
                </c:pt>
                <c:pt idx="29">
                  <c:v>2005</c:v>
                </c:pt>
                <c:pt idx="30">
                  <c:v>2006</c:v>
                </c:pt>
                <c:pt idx="31">
                  <c:v>2007</c:v>
                </c:pt>
                <c:pt idx="32">
                  <c:v>2008</c:v>
                </c:pt>
                <c:pt idx="33">
                  <c:v>2009</c:v>
                </c:pt>
              </c:numCache>
            </c:numRef>
          </c:xVal>
          <c:yVal>
            <c:numRef>
              <c:f>Sheet4!$AN$127</c:f>
              <c:numCache>
                <c:formatCode>General</c:formatCode>
                <c:ptCount val="1"/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4691328"/>
        <c:axId val="204692864"/>
      </c:scatterChart>
      <c:valAx>
        <c:axId val="204691328"/>
        <c:scaling>
          <c:orientation val="minMax"/>
          <c:max val="2015"/>
          <c:min val="1976"/>
        </c:scaling>
        <c:delete val="0"/>
        <c:axPos val="b"/>
        <c:minorGridlines/>
        <c:numFmt formatCode="General" sourceLinked="1"/>
        <c:majorTickMark val="out"/>
        <c:minorTickMark val="none"/>
        <c:tickLblPos val="low"/>
        <c:txPr>
          <a:bodyPr rot="0" vert="horz"/>
          <a:lstStyle/>
          <a:p>
            <a:pPr>
              <a:defRPr sz="1100" b="0" i="0" u="none" strike="noStrike" baseline="0">
                <a:solidFill>
                  <a:srgbClr val="008080"/>
                </a:solidFill>
                <a:latin typeface="Verdana"/>
                <a:ea typeface="Verdana"/>
                <a:cs typeface="Verdana"/>
              </a:defRPr>
            </a:pPr>
            <a:endParaRPr lang="en-US"/>
          </a:p>
        </c:txPr>
        <c:crossAx val="204692864"/>
        <c:crosses val="autoZero"/>
        <c:crossBetween val="midCat"/>
        <c:majorUnit val="10"/>
        <c:minorUnit val="1"/>
      </c:valAx>
      <c:valAx>
        <c:axId val="204692864"/>
        <c:scaling>
          <c:orientation val="minMax"/>
          <c:max val="1"/>
          <c:min val="0"/>
        </c:scaling>
        <c:delete val="0"/>
        <c:axPos val="l"/>
        <c:majorGridlines>
          <c:spPr>
            <a:ln>
              <a:noFill/>
            </a:ln>
          </c:spPr>
        </c:majorGridlines>
        <c:numFmt formatCode="0%" sourceLinked="1"/>
        <c:majorTickMark val="out"/>
        <c:minorTickMark val="none"/>
        <c:tickLblPos val="nextTo"/>
        <c:crossAx val="204691328"/>
        <c:crosses val="autoZero"/>
        <c:crossBetween val="midCat"/>
        <c:majorUnit val="0.1"/>
        <c:minorUnit val="1.0000000000000063E-2"/>
      </c:valAx>
    </c:plotArea>
    <c:plotVisOnly val="1"/>
    <c:dispBlanksAs val="gap"/>
    <c:showDLblsOverMax val="0"/>
  </c:chart>
  <c:spPr>
    <a:noFill/>
    <a:ln>
      <a:solidFill>
        <a:srgbClr val="4F81BD"/>
      </a:solidFill>
    </a:ln>
  </c:spPr>
  <c:txPr>
    <a:bodyPr/>
    <a:lstStyle/>
    <a:p>
      <a:pPr>
        <a:defRPr sz="1100"/>
      </a:pPr>
      <a:endParaRPr lang="en-US"/>
    </a:p>
  </c:txPr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7.4941222135965407E-2"/>
          <c:y val="2.5462962962962982E-2"/>
          <c:w val="0.91279786329525714"/>
          <c:h val="0.91812499999999997"/>
        </c:manualLayout>
      </c:layout>
      <c:lineChart>
        <c:grouping val="stacked"/>
        <c:varyColors val="0"/>
        <c:ser>
          <c:idx val="0"/>
          <c:order val="0"/>
          <c:spPr>
            <a:ln>
              <a:solidFill>
                <a:schemeClr val="tx1"/>
              </a:solidFill>
            </a:ln>
          </c:spPr>
          <c:marker>
            <c:spPr>
              <a:solidFill>
                <a:schemeClr val="bg2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Sheet1!$B$6:$B$22</c:f>
              <c:numCache>
                <c:formatCode>General</c:formatCode>
                <c:ptCount val="17"/>
                <c:pt idx="0">
                  <c:v>1995</c:v>
                </c:pt>
                <c:pt idx="1">
                  <c:v>1996</c:v>
                </c:pt>
                <c:pt idx="2">
                  <c:v>1997</c:v>
                </c:pt>
                <c:pt idx="3">
                  <c:v>1998</c:v>
                </c:pt>
                <c:pt idx="4">
                  <c:v>1999</c:v>
                </c:pt>
                <c:pt idx="5">
                  <c:v>2000</c:v>
                </c:pt>
                <c:pt idx="6">
                  <c:v>2001</c:v>
                </c:pt>
                <c:pt idx="7">
                  <c:v>2002</c:v>
                </c:pt>
                <c:pt idx="8">
                  <c:v>2003</c:v>
                </c:pt>
                <c:pt idx="9">
                  <c:v>2004</c:v>
                </c:pt>
                <c:pt idx="10">
                  <c:v>2005</c:v>
                </c:pt>
                <c:pt idx="11">
                  <c:v>2006</c:v>
                </c:pt>
                <c:pt idx="12">
                  <c:v>2007</c:v>
                </c:pt>
                <c:pt idx="13">
                  <c:v>2008</c:v>
                </c:pt>
                <c:pt idx="14">
                  <c:v>2009</c:v>
                </c:pt>
                <c:pt idx="15">
                  <c:v>2010</c:v>
                </c:pt>
                <c:pt idx="16">
                  <c:v>2011</c:v>
                </c:pt>
              </c:numCache>
            </c:numRef>
          </c:cat>
          <c:val>
            <c:numRef>
              <c:f>Sheet1!$K$6:$K$22</c:f>
              <c:numCache>
                <c:formatCode>0%</c:formatCode>
                <c:ptCount val="17"/>
                <c:pt idx="0">
                  <c:v>0.16000000000000009</c:v>
                </c:pt>
                <c:pt idx="1">
                  <c:v>0.18863794554964136</c:v>
                </c:pt>
                <c:pt idx="2">
                  <c:v>0.26117876343195101</c:v>
                </c:pt>
                <c:pt idx="3">
                  <c:v>0.29963474375716781</c:v>
                </c:pt>
                <c:pt idx="4">
                  <c:v>0.33146215152927566</c:v>
                </c:pt>
                <c:pt idx="5">
                  <c:v>0.35850308061387531</c:v>
                </c:pt>
                <c:pt idx="6">
                  <c:v>0.35056915974913339</c:v>
                </c:pt>
                <c:pt idx="7">
                  <c:v>0.38885602906686112</c:v>
                </c:pt>
                <c:pt idx="8">
                  <c:v>0.42916947320160176</c:v>
                </c:pt>
                <c:pt idx="9">
                  <c:v>0.4700939438141663</c:v>
                </c:pt>
                <c:pt idx="10">
                  <c:v>0.48296396261308588</c:v>
                </c:pt>
                <c:pt idx="11">
                  <c:v>0.54</c:v>
                </c:pt>
                <c:pt idx="12">
                  <c:v>0.55000000000000004</c:v>
                </c:pt>
                <c:pt idx="13">
                  <c:v>0.5900000000000003</c:v>
                </c:pt>
                <c:pt idx="14">
                  <c:v>0.65000000000000147</c:v>
                </c:pt>
                <c:pt idx="15">
                  <c:v>0.70000000000000062</c:v>
                </c:pt>
                <c:pt idx="16">
                  <c:v>0.74000000000000121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4733824"/>
        <c:axId val="243102080"/>
      </c:lineChart>
      <c:catAx>
        <c:axId val="2047338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43102080"/>
        <c:crosses val="autoZero"/>
        <c:auto val="1"/>
        <c:lblAlgn val="ctr"/>
        <c:lblOffset val="100"/>
        <c:noMultiLvlLbl val="0"/>
      </c:catAx>
      <c:valAx>
        <c:axId val="24310208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204733824"/>
        <c:crosses val="autoZero"/>
        <c:crossBetween val="between"/>
      </c:valAx>
      <c:spPr>
        <a:noFill/>
        <a:ln>
          <a:solidFill>
            <a:srgbClr val="CC3300"/>
          </a:solidFill>
        </a:ln>
      </c:spPr>
    </c:plotArea>
    <c:plotVisOnly val="1"/>
    <c:dispBlanksAs val="zero"/>
    <c:showDLblsOverMax val="0"/>
  </c:chart>
  <c:spPr>
    <a:solidFill>
      <a:schemeClr val="lt1"/>
    </a:solidFill>
    <a:ln w="31750" cap="flat" cmpd="sng" algn="ctr">
      <a:solidFill>
        <a:schemeClr val="accent2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2.1056306099907877E-2"/>
          <c:y val="0"/>
          <c:w val="0.8085790354553829"/>
          <c:h val="0.8935296905422358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Sheet3!$A$4</c:f>
              <c:strCache>
                <c:ptCount val="1"/>
                <c:pt idx="0">
                  <c:v>No. of new connections per year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bg2">
                  <a:lumMod val="25000"/>
                </a:schemeClr>
              </a:solidFill>
            </c:spPr>
          </c:dPt>
          <c:dLbls>
            <c:dLbl>
              <c:idx val="1"/>
              <c:layout>
                <c:manualLayout>
                  <c:x val="7.2686291141661676E-4"/>
                  <c:y val="-0.43261378121345156"/>
                </c:manualLayout>
              </c:layout>
              <c:spPr/>
              <c:txPr>
                <a:bodyPr/>
                <a:lstStyle/>
                <a:p>
                  <a:pPr>
                    <a:defRPr sz="2000" b="1"/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Sheet3!$B$3:$C$3</c:f>
              <c:strCache>
                <c:ptCount val="2"/>
                <c:pt idx="0">
                  <c:v>2012</c:v>
                </c:pt>
                <c:pt idx="1">
                  <c:v>For universal electrification by 2030</c:v>
                </c:pt>
              </c:strCache>
            </c:strRef>
          </c:cat>
          <c:val>
            <c:numRef>
              <c:f>Sheet3!$B$4:$C$4</c:f>
              <c:numCache>
                <c:formatCode>#,##0</c:formatCode>
                <c:ptCount val="2"/>
                <c:pt idx="0">
                  <c:v>59000</c:v>
                </c:pt>
                <c:pt idx="1">
                  <c:v>440000</c:v>
                </c:pt>
              </c:numCache>
            </c:numRef>
          </c:val>
        </c:ser>
        <c:ser>
          <c:idx val="1"/>
          <c:order val="1"/>
          <c:tx>
            <c:strRef>
              <c:f>Sheet3!$A$5</c:f>
              <c:strCache>
                <c:ptCount val="1"/>
              </c:strCache>
            </c:strRef>
          </c:tx>
          <c:spPr>
            <a:solidFill>
              <a:schemeClr val="accent4"/>
            </a:solidFill>
          </c:spPr>
          <c:invertIfNegative val="0"/>
          <c:dPt>
            <c:idx val="0"/>
            <c:invertIfNegative val="0"/>
            <c:bubble3D val="0"/>
          </c:dPt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Sheet3!$B$3:$C$3</c:f>
              <c:strCache>
                <c:ptCount val="2"/>
                <c:pt idx="0">
                  <c:v>2012</c:v>
                </c:pt>
                <c:pt idx="1">
                  <c:v>For universal electrification by 2030</c:v>
                </c:pt>
              </c:strCache>
            </c:strRef>
          </c:cat>
          <c:val>
            <c:numRef>
              <c:f>Sheet3!$B$5:$C$5</c:f>
              <c:numCache>
                <c:formatCode>General</c:formatCode>
                <c:ptCount val="2"/>
                <c:pt idx="0" formatCode="#,##0">
                  <c:v>130000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53091840"/>
        <c:axId val="253094144"/>
      </c:barChart>
      <c:catAx>
        <c:axId val="253091840"/>
        <c:scaling>
          <c:orientation val="minMax"/>
        </c:scaling>
        <c:delete val="0"/>
        <c:axPos val="b"/>
        <c:majorTickMark val="out"/>
        <c:minorTickMark val="none"/>
        <c:tickLblPos val="nextTo"/>
        <c:crossAx val="253094144"/>
        <c:crosses val="autoZero"/>
        <c:auto val="1"/>
        <c:lblAlgn val="ctr"/>
        <c:lblOffset val="100"/>
        <c:noMultiLvlLbl val="0"/>
      </c:catAx>
      <c:valAx>
        <c:axId val="253094144"/>
        <c:scaling>
          <c:orientation val="minMax"/>
        </c:scaling>
        <c:delete val="1"/>
        <c:axPos val="l"/>
        <c:numFmt formatCode="#,##0" sourceLinked="1"/>
        <c:majorTickMark val="out"/>
        <c:minorTickMark val="none"/>
        <c:tickLblPos val="nextTo"/>
        <c:crossAx val="253091840"/>
        <c:crosses val="autoZero"/>
        <c:crossBetween val="between"/>
        <c:minorUnit val="100000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600">
          <a:solidFill>
            <a:schemeClr val="tx2"/>
          </a:solidFill>
        </a:defRPr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83C791D-6C20-4568-A069-2FD2168AA498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NZ"/>
        </a:p>
      </dgm:t>
    </dgm:pt>
    <dgm:pt modelId="{00185EE0-F82D-449D-BCB1-32F256041B4A}">
      <dgm:prSet phldrT="[Text]"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NZ" sz="1800" b="1" dirty="0" smtClean="0">
              <a:solidFill>
                <a:schemeClr val="bg1"/>
              </a:solidFill>
            </a:rPr>
            <a:t>Stakeholders</a:t>
          </a:r>
          <a:endParaRPr lang="en-NZ" sz="1800" b="1" dirty="0">
            <a:solidFill>
              <a:schemeClr val="bg1"/>
            </a:solidFill>
          </a:endParaRPr>
        </a:p>
      </dgm:t>
    </dgm:pt>
    <dgm:pt modelId="{BD0985A0-F2DC-436D-9C04-19CF6132C203}" type="parTrans" cxnId="{11112EC3-3F7D-495B-ADC0-5DA6F0A5B25D}">
      <dgm:prSet/>
      <dgm:spPr/>
      <dgm:t>
        <a:bodyPr/>
        <a:lstStyle/>
        <a:p>
          <a:endParaRPr lang="en-NZ"/>
        </a:p>
      </dgm:t>
    </dgm:pt>
    <dgm:pt modelId="{0ADFB711-9ADB-4EF3-8F04-46B39FB1B982}" type="sibTrans" cxnId="{11112EC3-3F7D-495B-ADC0-5DA6F0A5B25D}">
      <dgm:prSet/>
      <dgm:spPr/>
      <dgm:t>
        <a:bodyPr/>
        <a:lstStyle/>
        <a:p>
          <a:endParaRPr lang="en-NZ"/>
        </a:p>
      </dgm:t>
    </dgm:pt>
    <dgm:pt modelId="{8E3CD51B-3062-4291-8347-9F97D74AD1C5}">
      <dgm:prSet phldrT="[Text]" custT="1"/>
      <dgm:spPr/>
      <dgm:t>
        <a:bodyPr lIns="0" tIns="0" rIns="0" bIns="0"/>
        <a:lstStyle/>
        <a:p>
          <a:r>
            <a:rPr lang="en-NZ" sz="1200" b="1" dirty="0" smtClean="0"/>
            <a:t>Government</a:t>
          </a:r>
          <a:endParaRPr lang="en-NZ" sz="1100" b="1" dirty="0"/>
        </a:p>
      </dgm:t>
    </dgm:pt>
    <dgm:pt modelId="{904005B4-7076-4272-944F-A708A757CC11}" type="parTrans" cxnId="{6856FD74-18DF-4799-9F37-31CE433C0163}">
      <dgm:prSet/>
      <dgm:spPr/>
      <dgm:t>
        <a:bodyPr/>
        <a:lstStyle/>
        <a:p>
          <a:endParaRPr lang="en-NZ"/>
        </a:p>
      </dgm:t>
    </dgm:pt>
    <dgm:pt modelId="{B7626659-AFA2-49BA-B598-52CABFBF5351}" type="sibTrans" cxnId="{6856FD74-18DF-4799-9F37-31CE433C0163}">
      <dgm:prSet/>
      <dgm:spPr/>
      <dgm:t>
        <a:bodyPr/>
        <a:lstStyle/>
        <a:p>
          <a:endParaRPr lang="en-NZ"/>
        </a:p>
      </dgm:t>
    </dgm:pt>
    <dgm:pt modelId="{65A650EE-C341-4F4D-8C1E-384501943E81}">
      <dgm:prSet phldrT="[Text]" custT="1"/>
      <dgm:spPr/>
      <dgm:t>
        <a:bodyPr lIns="0" tIns="0" rIns="0" bIns="0" anchor="ctr" anchorCtr="1"/>
        <a:lstStyle/>
        <a:p>
          <a:r>
            <a:rPr lang="en-NZ" sz="1100" b="1" dirty="0" smtClean="0"/>
            <a:t>Development Partners</a:t>
          </a:r>
          <a:endParaRPr lang="en-NZ" sz="1100" b="1" dirty="0"/>
        </a:p>
      </dgm:t>
    </dgm:pt>
    <dgm:pt modelId="{C73A9093-7A04-438E-8D87-EA1E204E1994}" type="parTrans" cxnId="{979C13AE-964A-4001-B345-5C6E86DBFF0E}">
      <dgm:prSet/>
      <dgm:spPr/>
      <dgm:t>
        <a:bodyPr/>
        <a:lstStyle/>
        <a:p>
          <a:endParaRPr lang="en-NZ"/>
        </a:p>
      </dgm:t>
    </dgm:pt>
    <dgm:pt modelId="{161AE01D-4E67-491A-8DE2-534E6941597A}" type="sibTrans" cxnId="{979C13AE-964A-4001-B345-5C6E86DBFF0E}">
      <dgm:prSet/>
      <dgm:spPr/>
      <dgm:t>
        <a:bodyPr/>
        <a:lstStyle/>
        <a:p>
          <a:endParaRPr lang="en-NZ"/>
        </a:p>
      </dgm:t>
    </dgm:pt>
    <dgm:pt modelId="{7BE0A57B-6235-4B28-9352-1133D518AEF4}">
      <dgm:prSet phldrT="[Text]" custT="1"/>
      <dgm:spPr/>
      <dgm:t>
        <a:bodyPr/>
        <a:lstStyle/>
        <a:p>
          <a:r>
            <a:rPr lang="en-NZ" sz="1200" b="1" dirty="0" smtClean="0"/>
            <a:t>Utility</a:t>
          </a:r>
          <a:endParaRPr lang="en-NZ" sz="1400" b="1" dirty="0"/>
        </a:p>
      </dgm:t>
    </dgm:pt>
    <dgm:pt modelId="{34170370-7E83-41FA-90BE-71B21BF62DEF}" type="parTrans" cxnId="{DA8D0DCD-9935-4E82-B106-FD70E04DB844}">
      <dgm:prSet/>
      <dgm:spPr/>
      <dgm:t>
        <a:bodyPr/>
        <a:lstStyle/>
        <a:p>
          <a:endParaRPr lang="en-NZ"/>
        </a:p>
      </dgm:t>
    </dgm:pt>
    <dgm:pt modelId="{E897CF23-738E-4940-9EAA-A550003E34FE}" type="sibTrans" cxnId="{DA8D0DCD-9935-4E82-B106-FD70E04DB844}">
      <dgm:prSet/>
      <dgm:spPr/>
      <dgm:t>
        <a:bodyPr/>
        <a:lstStyle/>
        <a:p>
          <a:endParaRPr lang="en-NZ"/>
        </a:p>
      </dgm:t>
    </dgm:pt>
    <dgm:pt modelId="{23969816-1E30-45AE-A753-EE180B9DCE17}">
      <dgm:prSet phldrT="[Text]" custT="1"/>
      <dgm:spPr/>
      <dgm:t>
        <a:bodyPr/>
        <a:lstStyle/>
        <a:p>
          <a:r>
            <a:rPr lang="en-NZ" sz="1200" b="1" dirty="0" smtClean="0"/>
            <a:t>Regulatory Authority</a:t>
          </a:r>
          <a:endParaRPr lang="en-NZ" sz="1200" b="1" dirty="0"/>
        </a:p>
      </dgm:t>
    </dgm:pt>
    <dgm:pt modelId="{8BA7EE1B-85C7-4547-AC38-72A6770D185B}" type="parTrans" cxnId="{450E01F7-B76C-4F0F-AB43-5B603815F3DC}">
      <dgm:prSet/>
      <dgm:spPr/>
      <dgm:t>
        <a:bodyPr/>
        <a:lstStyle/>
        <a:p>
          <a:endParaRPr lang="en-NZ"/>
        </a:p>
      </dgm:t>
    </dgm:pt>
    <dgm:pt modelId="{F9A22D69-F0A8-4BC4-A9D2-761122BE2DE5}" type="sibTrans" cxnId="{450E01F7-B76C-4F0F-AB43-5B603815F3DC}">
      <dgm:prSet/>
      <dgm:spPr/>
      <dgm:t>
        <a:bodyPr/>
        <a:lstStyle/>
        <a:p>
          <a:endParaRPr lang="en-NZ"/>
        </a:p>
      </dgm:t>
    </dgm:pt>
    <dgm:pt modelId="{F61818D5-E422-4546-B7DF-0AC9F494C180}">
      <dgm:prSet phldrT="[Text]" custT="1"/>
      <dgm:spPr/>
      <dgm:t>
        <a:bodyPr lIns="0" tIns="0" rIns="0" bIns="0"/>
        <a:lstStyle/>
        <a:p>
          <a:r>
            <a:rPr lang="en-NZ" sz="1200" b="1" dirty="0" smtClean="0"/>
            <a:t>Local Government</a:t>
          </a:r>
          <a:endParaRPr lang="en-NZ" sz="1200" b="1" dirty="0"/>
        </a:p>
      </dgm:t>
    </dgm:pt>
    <dgm:pt modelId="{6695F273-BCC6-4201-B83C-2CEBD245B8E2}" type="parTrans" cxnId="{82F699C3-69FB-4DEE-9517-2303FDCE712C}">
      <dgm:prSet/>
      <dgm:spPr/>
      <dgm:t>
        <a:bodyPr/>
        <a:lstStyle/>
        <a:p>
          <a:endParaRPr lang="en-NZ"/>
        </a:p>
      </dgm:t>
    </dgm:pt>
    <dgm:pt modelId="{8E78F164-F946-4696-BEAE-92BEB4C9E2B3}" type="sibTrans" cxnId="{82F699C3-69FB-4DEE-9517-2303FDCE712C}">
      <dgm:prSet/>
      <dgm:spPr/>
      <dgm:t>
        <a:bodyPr/>
        <a:lstStyle/>
        <a:p>
          <a:endParaRPr lang="en-NZ"/>
        </a:p>
      </dgm:t>
    </dgm:pt>
    <dgm:pt modelId="{270BCB9F-78F5-4A4E-B1B7-E8E69E364B1F}">
      <dgm:prSet phldrT="[Text]" custT="1"/>
      <dgm:spPr/>
      <dgm:t>
        <a:bodyPr/>
        <a:lstStyle/>
        <a:p>
          <a:r>
            <a:rPr lang="en-NZ" sz="1200" b="1" dirty="0" smtClean="0"/>
            <a:t>Sector Ministries</a:t>
          </a:r>
          <a:endParaRPr lang="en-NZ" sz="1200" b="1" dirty="0"/>
        </a:p>
      </dgm:t>
    </dgm:pt>
    <dgm:pt modelId="{951B5DCF-8301-4C02-8CCA-C6282153C1EB}" type="parTrans" cxnId="{259CC570-706C-42F6-983A-522ADCF1B7BE}">
      <dgm:prSet/>
      <dgm:spPr/>
      <dgm:t>
        <a:bodyPr/>
        <a:lstStyle/>
        <a:p>
          <a:endParaRPr lang="en-NZ"/>
        </a:p>
      </dgm:t>
    </dgm:pt>
    <dgm:pt modelId="{01EB59A8-1055-48D9-8916-DF3B454BA180}" type="sibTrans" cxnId="{259CC570-706C-42F6-983A-522ADCF1B7BE}">
      <dgm:prSet/>
      <dgm:spPr/>
      <dgm:t>
        <a:bodyPr/>
        <a:lstStyle/>
        <a:p>
          <a:endParaRPr lang="en-NZ"/>
        </a:p>
      </dgm:t>
    </dgm:pt>
    <dgm:pt modelId="{5C9F8C8F-60CE-4E7A-ABDB-10A348C1DA79}">
      <dgm:prSet phldrT="[Text]" custT="1"/>
      <dgm:spPr/>
      <dgm:t>
        <a:bodyPr lIns="0" tIns="0" rIns="0" bIns="0"/>
        <a:lstStyle/>
        <a:p>
          <a:r>
            <a:rPr lang="en-NZ" sz="1200" b="1" dirty="0" smtClean="0"/>
            <a:t>Private </a:t>
          </a:r>
          <a:r>
            <a:rPr lang="en-NZ" sz="1100" b="1" dirty="0" smtClean="0"/>
            <a:t>Stakeholders</a:t>
          </a:r>
          <a:endParaRPr lang="en-NZ" sz="1100" b="1" dirty="0"/>
        </a:p>
      </dgm:t>
    </dgm:pt>
    <dgm:pt modelId="{E28ECAF4-AE58-40B0-90EE-AF5943CB76B8}" type="parTrans" cxnId="{5A41DE7F-93DC-40E5-9FD1-8E77FA4F8390}">
      <dgm:prSet/>
      <dgm:spPr/>
      <dgm:t>
        <a:bodyPr/>
        <a:lstStyle/>
        <a:p>
          <a:endParaRPr lang="en-NZ"/>
        </a:p>
      </dgm:t>
    </dgm:pt>
    <dgm:pt modelId="{685D4CAE-01CB-47FC-B215-555E3459FBF3}" type="sibTrans" cxnId="{5A41DE7F-93DC-40E5-9FD1-8E77FA4F8390}">
      <dgm:prSet/>
      <dgm:spPr/>
      <dgm:t>
        <a:bodyPr/>
        <a:lstStyle/>
        <a:p>
          <a:endParaRPr lang="en-NZ"/>
        </a:p>
      </dgm:t>
    </dgm:pt>
    <dgm:pt modelId="{0FEB9C20-02AC-4F83-8A7E-76D3B83E76C4}">
      <dgm:prSet phldrT="[Text]" custT="1"/>
      <dgm:spPr/>
      <dgm:t>
        <a:bodyPr/>
        <a:lstStyle/>
        <a:p>
          <a:r>
            <a:rPr lang="en-NZ" sz="1200" b="1" dirty="0" smtClean="0"/>
            <a:t>Consumers</a:t>
          </a:r>
          <a:endParaRPr lang="en-NZ" sz="1200" b="1" dirty="0"/>
        </a:p>
      </dgm:t>
    </dgm:pt>
    <dgm:pt modelId="{FC85A7B0-04D6-4062-AA1A-51624A9EBAAD}" type="parTrans" cxnId="{5462F627-2B2F-41BA-8F59-606A465C3CFF}">
      <dgm:prSet/>
      <dgm:spPr/>
      <dgm:t>
        <a:bodyPr/>
        <a:lstStyle/>
        <a:p>
          <a:endParaRPr lang="en-NZ"/>
        </a:p>
      </dgm:t>
    </dgm:pt>
    <dgm:pt modelId="{E3106CE4-945F-4AD7-AD2D-FE5C0B7F3EC4}" type="sibTrans" cxnId="{5462F627-2B2F-41BA-8F59-606A465C3CFF}">
      <dgm:prSet/>
      <dgm:spPr/>
      <dgm:t>
        <a:bodyPr/>
        <a:lstStyle/>
        <a:p>
          <a:endParaRPr lang="en-NZ"/>
        </a:p>
      </dgm:t>
    </dgm:pt>
    <dgm:pt modelId="{28CC46C0-DE86-4CA7-A9AD-BDD44540212E}" type="pres">
      <dgm:prSet presAssocID="{683C791D-6C20-4568-A069-2FD2168AA498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NZ"/>
        </a:p>
      </dgm:t>
    </dgm:pt>
    <dgm:pt modelId="{3D9D67CA-AC7E-4923-93C3-F153835C7153}" type="pres">
      <dgm:prSet presAssocID="{683C791D-6C20-4568-A069-2FD2168AA498}" presName="radial" presStyleCnt="0">
        <dgm:presLayoutVars>
          <dgm:animLvl val="ctr"/>
        </dgm:presLayoutVars>
      </dgm:prSet>
      <dgm:spPr/>
    </dgm:pt>
    <dgm:pt modelId="{243CDBC7-1E9A-4A36-9E5F-332D2EFAB1D3}" type="pres">
      <dgm:prSet presAssocID="{00185EE0-F82D-449D-BCB1-32F256041B4A}" presName="centerShape" presStyleLbl="vennNode1" presStyleIdx="0" presStyleCnt="9" custLinFactNeighborX="158" custLinFactNeighborY="307"/>
      <dgm:spPr/>
      <dgm:t>
        <a:bodyPr/>
        <a:lstStyle/>
        <a:p>
          <a:endParaRPr lang="en-NZ"/>
        </a:p>
      </dgm:t>
    </dgm:pt>
    <dgm:pt modelId="{1A251DCB-1AB2-48EB-BA5D-320E4EA50343}" type="pres">
      <dgm:prSet presAssocID="{8E3CD51B-3062-4291-8347-9F97D74AD1C5}" presName="node" presStyleLbl="venn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8B467B26-2868-422C-9E14-9F045570ADCC}" type="pres">
      <dgm:prSet presAssocID="{65A650EE-C341-4F4D-8C1E-384501943E81}" presName="node" presStyleLbl="vennNode1" presStyleIdx="2" presStyleCnt="9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D5E3B280-7326-43CC-996C-A309E364C4FF}" type="pres">
      <dgm:prSet presAssocID="{7BE0A57B-6235-4B28-9352-1133D518AEF4}" presName="node" presStyleLbl="vennNode1" presStyleIdx="3" presStyleCnt="9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8E542C7B-2C14-4525-AA09-B20915ABEB4F}" type="pres">
      <dgm:prSet presAssocID="{23969816-1E30-45AE-A753-EE180B9DCE17}" presName="node" presStyleLbl="venn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E4F820BC-AE7B-4A48-BAA3-B264791E44FB}" type="pres">
      <dgm:prSet presAssocID="{F61818D5-E422-4546-B7DF-0AC9F494C180}" presName="node" presStyleLbl="venn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2B44091C-07F3-46CE-ADFE-EE9208F4F632}" type="pres">
      <dgm:prSet presAssocID="{270BCB9F-78F5-4A4E-B1B7-E8E69E364B1F}" presName="node" presStyleLbl="venn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23418FFF-9707-48A9-912F-1B0FC075EC06}" type="pres">
      <dgm:prSet presAssocID="{5C9F8C8F-60CE-4E7A-ABDB-10A348C1DA79}" presName="node" presStyleLbl="venn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FAD2E55D-742E-41A8-8947-16995B4973AC}" type="pres">
      <dgm:prSet presAssocID="{0FEB9C20-02AC-4F83-8A7E-76D3B83E76C4}" presName="node" presStyleLbl="vennNode1" presStyleIdx="8" presStyleCnt="9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</dgm:ptLst>
  <dgm:cxnLst>
    <dgm:cxn modelId="{247F8F48-4705-41C5-BB21-0C6883214FEB}" type="presOf" srcId="{5C9F8C8F-60CE-4E7A-ABDB-10A348C1DA79}" destId="{23418FFF-9707-48A9-912F-1B0FC075EC06}" srcOrd="0" destOrd="0" presId="urn:microsoft.com/office/officeart/2005/8/layout/radial3"/>
    <dgm:cxn modelId="{11112EC3-3F7D-495B-ADC0-5DA6F0A5B25D}" srcId="{683C791D-6C20-4568-A069-2FD2168AA498}" destId="{00185EE0-F82D-449D-BCB1-32F256041B4A}" srcOrd="0" destOrd="0" parTransId="{BD0985A0-F2DC-436D-9C04-19CF6132C203}" sibTransId="{0ADFB711-9ADB-4EF3-8F04-46B39FB1B982}"/>
    <dgm:cxn modelId="{CE7332AF-AFCC-48FF-ADC5-F7EB91DB02BC}" type="presOf" srcId="{00185EE0-F82D-449D-BCB1-32F256041B4A}" destId="{243CDBC7-1E9A-4A36-9E5F-332D2EFAB1D3}" srcOrd="0" destOrd="0" presId="urn:microsoft.com/office/officeart/2005/8/layout/radial3"/>
    <dgm:cxn modelId="{B568627F-0609-40AD-A6A9-D88CB52E5325}" type="presOf" srcId="{F61818D5-E422-4546-B7DF-0AC9F494C180}" destId="{E4F820BC-AE7B-4A48-BAA3-B264791E44FB}" srcOrd="0" destOrd="0" presId="urn:microsoft.com/office/officeart/2005/8/layout/radial3"/>
    <dgm:cxn modelId="{5A41DE7F-93DC-40E5-9FD1-8E77FA4F8390}" srcId="{00185EE0-F82D-449D-BCB1-32F256041B4A}" destId="{5C9F8C8F-60CE-4E7A-ABDB-10A348C1DA79}" srcOrd="6" destOrd="0" parTransId="{E28ECAF4-AE58-40B0-90EE-AF5943CB76B8}" sibTransId="{685D4CAE-01CB-47FC-B215-555E3459FBF3}"/>
    <dgm:cxn modelId="{259CC570-706C-42F6-983A-522ADCF1B7BE}" srcId="{00185EE0-F82D-449D-BCB1-32F256041B4A}" destId="{270BCB9F-78F5-4A4E-B1B7-E8E69E364B1F}" srcOrd="5" destOrd="0" parTransId="{951B5DCF-8301-4C02-8CCA-C6282153C1EB}" sibTransId="{01EB59A8-1055-48D9-8916-DF3B454BA180}"/>
    <dgm:cxn modelId="{6856FD74-18DF-4799-9F37-31CE433C0163}" srcId="{00185EE0-F82D-449D-BCB1-32F256041B4A}" destId="{8E3CD51B-3062-4291-8347-9F97D74AD1C5}" srcOrd="0" destOrd="0" parTransId="{904005B4-7076-4272-944F-A708A757CC11}" sibTransId="{B7626659-AFA2-49BA-B598-52CABFBF5351}"/>
    <dgm:cxn modelId="{5462F627-2B2F-41BA-8F59-606A465C3CFF}" srcId="{00185EE0-F82D-449D-BCB1-32F256041B4A}" destId="{0FEB9C20-02AC-4F83-8A7E-76D3B83E76C4}" srcOrd="7" destOrd="0" parTransId="{FC85A7B0-04D6-4062-AA1A-51624A9EBAAD}" sibTransId="{E3106CE4-945F-4AD7-AD2D-FE5C0B7F3EC4}"/>
    <dgm:cxn modelId="{736B694E-FA72-42DB-AF92-065C56412A5D}" type="presOf" srcId="{0FEB9C20-02AC-4F83-8A7E-76D3B83E76C4}" destId="{FAD2E55D-742E-41A8-8947-16995B4973AC}" srcOrd="0" destOrd="0" presId="urn:microsoft.com/office/officeart/2005/8/layout/radial3"/>
    <dgm:cxn modelId="{EB2002E1-198B-4963-A90A-2C80AA7357C4}" type="presOf" srcId="{8E3CD51B-3062-4291-8347-9F97D74AD1C5}" destId="{1A251DCB-1AB2-48EB-BA5D-320E4EA50343}" srcOrd="0" destOrd="0" presId="urn:microsoft.com/office/officeart/2005/8/layout/radial3"/>
    <dgm:cxn modelId="{979C13AE-964A-4001-B345-5C6E86DBFF0E}" srcId="{00185EE0-F82D-449D-BCB1-32F256041B4A}" destId="{65A650EE-C341-4F4D-8C1E-384501943E81}" srcOrd="1" destOrd="0" parTransId="{C73A9093-7A04-438E-8D87-EA1E204E1994}" sibTransId="{161AE01D-4E67-491A-8DE2-534E6941597A}"/>
    <dgm:cxn modelId="{11E1DBC2-BA0C-41B8-AFD5-7F0C24EA4DAD}" type="presOf" srcId="{23969816-1E30-45AE-A753-EE180B9DCE17}" destId="{8E542C7B-2C14-4525-AA09-B20915ABEB4F}" srcOrd="0" destOrd="0" presId="urn:microsoft.com/office/officeart/2005/8/layout/radial3"/>
    <dgm:cxn modelId="{82F699C3-69FB-4DEE-9517-2303FDCE712C}" srcId="{00185EE0-F82D-449D-BCB1-32F256041B4A}" destId="{F61818D5-E422-4546-B7DF-0AC9F494C180}" srcOrd="4" destOrd="0" parTransId="{6695F273-BCC6-4201-B83C-2CEBD245B8E2}" sibTransId="{8E78F164-F946-4696-BEAE-92BEB4C9E2B3}"/>
    <dgm:cxn modelId="{DA8D0DCD-9935-4E82-B106-FD70E04DB844}" srcId="{00185EE0-F82D-449D-BCB1-32F256041B4A}" destId="{7BE0A57B-6235-4B28-9352-1133D518AEF4}" srcOrd="2" destOrd="0" parTransId="{34170370-7E83-41FA-90BE-71B21BF62DEF}" sibTransId="{E897CF23-738E-4940-9EAA-A550003E34FE}"/>
    <dgm:cxn modelId="{C4AC3B90-18A6-4EB4-A674-8D02AFABA3D4}" type="presOf" srcId="{7BE0A57B-6235-4B28-9352-1133D518AEF4}" destId="{D5E3B280-7326-43CC-996C-A309E364C4FF}" srcOrd="0" destOrd="0" presId="urn:microsoft.com/office/officeart/2005/8/layout/radial3"/>
    <dgm:cxn modelId="{3A7BA198-42BC-4A2C-8A00-1C5520EC872D}" type="presOf" srcId="{683C791D-6C20-4568-A069-2FD2168AA498}" destId="{28CC46C0-DE86-4CA7-A9AD-BDD44540212E}" srcOrd="0" destOrd="0" presId="urn:microsoft.com/office/officeart/2005/8/layout/radial3"/>
    <dgm:cxn modelId="{450E01F7-B76C-4F0F-AB43-5B603815F3DC}" srcId="{00185EE0-F82D-449D-BCB1-32F256041B4A}" destId="{23969816-1E30-45AE-A753-EE180B9DCE17}" srcOrd="3" destOrd="0" parTransId="{8BA7EE1B-85C7-4547-AC38-72A6770D185B}" sibTransId="{F9A22D69-F0A8-4BC4-A9D2-761122BE2DE5}"/>
    <dgm:cxn modelId="{D10A113D-D81C-4E57-988D-9CD7193312C7}" type="presOf" srcId="{65A650EE-C341-4F4D-8C1E-384501943E81}" destId="{8B467B26-2868-422C-9E14-9F045570ADCC}" srcOrd="0" destOrd="0" presId="urn:microsoft.com/office/officeart/2005/8/layout/radial3"/>
    <dgm:cxn modelId="{4EBBDEC4-E0F3-4BDF-8447-ADD1860796ED}" type="presOf" srcId="{270BCB9F-78F5-4A4E-B1B7-E8E69E364B1F}" destId="{2B44091C-07F3-46CE-ADFE-EE9208F4F632}" srcOrd="0" destOrd="0" presId="urn:microsoft.com/office/officeart/2005/8/layout/radial3"/>
    <dgm:cxn modelId="{916D96BD-D04A-4D4E-A35C-83A4DCCCAE34}" type="presParOf" srcId="{28CC46C0-DE86-4CA7-A9AD-BDD44540212E}" destId="{3D9D67CA-AC7E-4923-93C3-F153835C7153}" srcOrd="0" destOrd="0" presId="urn:microsoft.com/office/officeart/2005/8/layout/radial3"/>
    <dgm:cxn modelId="{44683D30-AA96-4CE9-B879-B35D8CEB6269}" type="presParOf" srcId="{3D9D67CA-AC7E-4923-93C3-F153835C7153}" destId="{243CDBC7-1E9A-4A36-9E5F-332D2EFAB1D3}" srcOrd="0" destOrd="0" presId="urn:microsoft.com/office/officeart/2005/8/layout/radial3"/>
    <dgm:cxn modelId="{A05C6AE2-3FC0-48D1-83D1-C0EFCAC89912}" type="presParOf" srcId="{3D9D67CA-AC7E-4923-93C3-F153835C7153}" destId="{1A251DCB-1AB2-48EB-BA5D-320E4EA50343}" srcOrd="1" destOrd="0" presId="urn:microsoft.com/office/officeart/2005/8/layout/radial3"/>
    <dgm:cxn modelId="{C2B9A8A2-09BB-43C5-B9E7-DDD8242E21F2}" type="presParOf" srcId="{3D9D67CA-AC7E-4923-93C3-F153835C7153}" destId="{8B467B26-2868-422C-9E14-9F045570ADCC}" srcOrd="2" destOrd="0" presId="urn:microsoft.com/office/officeart/2005/8/layout/radial3"/>
    <dgm:cxn modelId="{20A398E2-8864-437B-A9DB-F66AE7ADC698}" type="presParOf" srcId="{3D9D67CA-AC7E-4923-93C3-F153835C7153}" destId="{D5E3B280-7326-43CC-996C-A309E364C4FF}" srcOrd="3" destOrd="0" presId="urn:microsoft.com/office/officeart/2005/8/layout/radial3"/>
    <dgm:cxn modelId="{1FDBFC46-94DF-4C71-8FC9-2A405ABA582E}" type="presParOf" srcId="{3D9D67CA-AC7E-4923-93C3-F153835C7153}" destId="{8E542C7B-2C14-4525-AA09-B20915ABEB4F}" srcOrd="4" destOrd="0" presId="urn:microsoft.com/office/officeart/2005/8/layout/radial3"/>
    <dgm:cxn modelId="{F9F889EB-BE84-48D8-B391-1EBC983B45B7}" type="presParOf" srcId="{3D9D67CA-AC7E-4923-93C3-F153835C7153}" destId="{E4F820BC-AE7B-4A48-BAA3-B264791E44FB}" srcOrd="5" destOrd="0" presId="urn:microsoft.com/office/officeart/2005/8/layout/radial3"/>
    <dgm:cxn modelId="{BABFB1D0-5817-44AE-BB10-03661314E145}" type="presParOf" srcId="{3D9D67CA-AC7E-4923-93C3-F153835C7153}" destId="{2B44091C-07F3-46CE-ADFE-EE9208F4F632}" srcOrd="6" destOrd="0" presId="urn:microsoft.com/office/officeart/2005/8/layout/radial3"/>
    <dgm:cxn modelId="{9AD82F15-9254-46ED-A8B8-3083B5E86099}" type="presParOf" srcId="{3D9D67CA-AC7E-4923-93C3-F153835C7153}" destId="{23418FFF-9707-48A9-912F-1B0FC075EC06}" srcOrd="7" destOrd="0" presId="urn:microsoft.com/office/officeart/2005/8/layout/radial3"/>
    <dgm:cxn modelId="{D4395B93-AA70-4DCE-BAF7-B5D8E5D7C218}" type="presParOf" srcId="{3D9D67CA-AC7E-4923-93C3-F153835C7153}" destId="{FAD2E55D-742E-41A8-8947-16995B4973AC}" srcOrd="8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3CDBC7-1E9A-4A36-9E5F-332D2EFAB1D3}">
      <dsp:nvSpPr>
        <dsp:cNvPr id="0" name=""/>
        <dsp:cNvSpPr/>
      </dsp:nvSpPr>
      <dsp:spPr>
        <a:xfrm>
          <a:off x="857163" y="1006687"/>
          <a:ext cx="2124498" cy="2124498"/>
        </a:xfrm>
        <a:prstGeom prst="ellipse">
          <a:avLst/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800" b="1" kern="1200" dirty="0" smtClean="0">
              <a:solidFill>
                <a:schemeClr val="bg1"/>
              </a:solidFill>
            </a:rPr>
            <a:t>Stakeholders</a:t>
          </a:r>
          <a:endParaRPr lang="en-NZ" sz="1800" b="1" kern="1200" dirty="0">
            <a:solidFill>
              <a:schemeClr val="bg1"/>
            </a:solidFill>
          </a:endParaRPr>
        </a:p>
      </dsp:txBody>
      <dsp:txXfrm>
        <a:off x="1168289" y="1317813"/>
        <a:ext cx="1502246" cy="1502246"/>
      </dsp:txXfrm>
    </dsp:sp>
    <dsp:sp modelId="{1A251DCB-1AB2-48EB-BA5D-320E4EA50343}">
      <dsp:nvSpPr>
        <dsp:cNvPr id="0" name=""/>
        <dsp:cNvSpPr/>
      </dsp:nvSpPr>
      <dsp:spPr>
        <a:xfrm>
          <a:off x="1383916" y="145780"/>
          <a:ext cx="1062249" cy="106224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200" b="1" kern="1200" dirty="0" smtClean="0"/>
            <a:t>Government</a:t>
          </a:r>
          <a:endParaRPr lang="en-NZ" sz="1100" b="1" kern="1200" dirty="0"/>
        </a:p>
      </dsp:txBody>
      <dsp:txXfrm>
        <a:off x="1539479" y="301343"/>
        <a:ext cx="751123" cy="751123"/>
      </dsp:txXfrm>
    </dsp:sp>
    <dsp:sp modelId="{8B467B26-2868-422C-9E14-9F045570ADCC}">
      <dsp:nvSpPr>
        <dsp:cNvPr id="0" name=""/>
        <dsp:cNvSpPr/>
      </dsp:nvSpPr>
      <dsp:spPr>
        <a:xfrm>
          <a:off x="2362224" y="551008"/>
          <a:ext cx="1062249" cy="106224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1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100" b="1" kern="1200" dirty="0" smtClean="0"/>
            <a:t>Development Partners</a:t>
          </a:r>
          <a:endParaRPr lang="en-NZ" sz="1100" b="1" kern="1200" dirty="0"/>
        </a:p>
      </dsp:txBody>
      <dsp:txXfrm>
        <a:off x="2517787" y="706571"/>
        <a:ext cx="751123" cy="751123"/>
      </dsp:txXfrm>
    </dsp:sp>
    <dsp:sp modelId="{D5E3B280-7326-43CC-996C-A309E364C4FF}">
      <dsp:nvSpPr>
        <dsp:cNvPr id="0" name=""/>
        <dsp:cNvSpPr/>
      </dsp:nvSpPr>
      <dsp:spPr>
        <a:xfrm>
          <a:off x="2767453" y="1529317"/>
          <a:ext cx="1062249" cy="106224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200" b="1" kern="1200" dirty="0" smtClean="0"/>
            <a:t>Utility</a:t>
          </a:r>
          <a:endParaRPr lang="en-NZ" sz="1400" b="1" kern="1200" dirty="0"/>
        </a:p>
      </dsp:txBody>
      <dsp:txXfrm>
        <a:off x="2923016" y="1684880"/>
        <a:ext cx="751123" cy="751123"/>
      </dsp:txXfrm>
    </dsp:sp>
    <dsp:sp modelId="{8E542C7B-2C14-4525-AA09-B20915ABEB4F}">
      <dsp:nvSpPr>
        <dsp:cNvPr id="0" name=""/>
        <dsp:cNvSpPr/>
      </dsp:nvSpPr>
      <dsp:spPr>
        <a:xfrm>
          <a:off x="2362224" y="2507625"/>
          <a:ext cx="1062249" cy="106224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200" b="1" kern="1200" dirty="0" smtClean="0"/>
            <a:t>Regulatory Authority</a:t>
          </a:r>
          <a:endParaRPr lang="en-NZ" sz="1200" b="1" kern="1200" dirty="0"/>
        </a:p>
      </dsp:txBody>
      <dsp:txXfrm>
        <a:off x="2517787" y="2663188"/>
        <a:ext cx="751123" cy="751123"/>
      </dsp:txXfrm>
    </dsp:sp>
    <dsp:sp modelId="{E4F820BC-AE7B-4A48-BAA3-B264791E44FB}">
      <dsp:nvSpPr>
        <dsp:cNvPr id="0" name=""/>
        <dsp:cNvSpPr/>
      </dsp:nvSpPr>
      <dsp:spPr>
        <a:xfrm>
          <a:off x="1383916" y="2912854"/>
          <a:ext cx="1062249" cy="106224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200" b="1" kern="1200" dirty="0" smtClean="0"/>
            <a:t>Local Government</a:t>
          </a:r>
          <a:endParaRPr lang="en-NZ" sz="1200" b="1" kern="1200" dirty="0"/>
        </a:p>
      </dsp:txBody>
      <dsp:txXfrm>
        <a:off x="1539479" y="3068417"/>
        <a:ext cx="751123" cy="751123"/>
      </dsp:txXfrm>
    </dsp:sp>
    <dsp:sp modelId="{2B44091C-07F3-46CE-ADFE-EE9208F4F632}">
      <dsp:nvSpPr>
        <dsp:cNvPr id="0" name=""/>
        <dsp:cNvSpPr/>
      </dsp:nvSpPr>
      <dsp:spPr>
        <a:xfrm>
          <a:off x="405607" y="2507625"/>
          <a:ext cx="1062249" cy="106224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200" b="1" kern="1200" dirty="0" smtClean="0"/>
            <a:t>Sector Ministries</a:t>
          </a:r>
          <a:endParaRPr lang="en-NZ" sz="1200" b="1" kern="1200" dirty="0"/>
        </a:p>
      </dsp:txBody>
      <dsp:txXfrm>
        <a:off x="561170" y="2663188"/>
        <a:ext cx="751123" cy="751123"/>
      </dsp:txXfrm>
    </dsp:sp>
    <dsp:sp modelId="{23418FFF-9707-48A9-912F-1B0FC075EC06}">
      <dsp:nvSpPr>
        <dsp:cNvPr id="0" name=""/>
        <dsp:cNvSpPr/>
      </dsp:nvSpPr>
      <dsp:spPr>
        <a:xfrm>
          <a:off x="379" y="1529317"/>
          <a:ext cx="1062249" cy="106224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200" b="1" kern="1200" dirty="0" smtClean="0"/>
            <a:t>Private </a:t>
          </a:r>
          <a:r>
            <a:rPr lang="en-NZ" sz="1100" b="1" kern="1200" dirty="0" smtClean="0"/>
            <a:t>Stakeholders</a:t>
          </a:r>
          <a:endParaRPr lang="en-NZ" sz="1100" b="1" kern="1200" dirty="0"/>
        </a:p>
      </dsp:txBody>
      <dsp:txXfrm>
        <a:off x="155942" y="1684880"/>
        <a:ext cx="751123" cy="751123"/>
      </dsp:txXfrm>
    </dsp:sp>
    <dsp:sp modelId="{FAD2E55D-742E-41A8-8947-16995B4973AC}">
      <dsp:nvSpPr>
        <dsp:cNvPr id="0" name=""/>
        <dsp:cNvSpPr/>
      </dsp:nvSpPr>
      <dsp:spPr>
        <a:xfrm>
          <a:off x="405607" y="551008"/>
          <a:ext cx="1062249" cy="106224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200" b="1" kern="1200" dirty="0" smtClean="0"/>
            <a:t>Consumers</a:t>
          </a:r>
          <a:endParaRPr lang="en-NZ" sz="1200" b="1" kern="1200" dirty="0"/>
        </a:p>
      </dsp:txBody>
      <dsp:txXfrm>
        <a:off x="561170" y="706571"/>
        <a:ext cx="751123" cy="7511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0.04</cdr:x>
      <cdr:y>0.78571</cdr:y>
    </cdr:from>
    <cdr:to>
      <cdr:x>0.11204</cdr:x>
      <cdr:y>0.83985</cdr:y>
    </cdr:to>
    <cdr:sp macro="" textlink="">
      <cdr:nvSpPr>
        <cdr:cNvPr id="7" name="Oval 6"/>
        <cdr:cNvSpPr/>
      </cdr:nvSpPr>
      <cdr:spPr bwMode="auto">
        <a:xfrm xmlns:a="http://schemas.openxmlformats.org/drawingml/2006/main">
          <a:off x="361950" y="5029200"/>
          <a:ext cx="651872" cy="346539"/>
        </a:xfrm>
        <a:prstGeom xmlns:a="http://schemas.openxmlformats.org/drawingml/2006/main" prst="ellipse">
          <a:avLst/>
        </a:prstGeom>
        <a:solidFill xmlns:a="http://schemas.openxmlformats.org/drawingml/2006/main">
          <a:schemeClr val="accent4">
            <a:lumMod val="20000"/>
            <a:lumOff val="80000"/>
          </a:schemeClr>
        </a:solidFill>
        <a:ln xmlns:a="http://schemas.openxmlformats.org/drawingml/2006/main"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</cdr:spPr>
      <cdr:txBody>
        <a:bodyPr xmlns:a="http://schemas.openxmlformats.org/drawingml/2006/main" vertOverflow="clip" wrap="square" lIns="18288" tIns="0" rIns="0" bIns="0" upright="1"/>
        <a:lstStyle xmlns:a="http://schemas.openxmlformats.org/drawingml/2006/main"/>
        <a:p xmlns:a="http://schemas.openxmlformats.org/drawingml/2006/main">
          <a:r>
            <a:rPr lang="en-US" b="1" dirty="0"/>
            <a:t>2.5%</a:t>
          </a:r>
        </a:p>
      </cdr:txBody>
    </cdr:sp>
  </cdr:relSizeAnchor>
  <cdr:relSizeAnchor xmlns:cdr="http://schemas.openxmlformats.org/drawingml/2006/chartDrawing">
    <cdr:from>
      <cdr:x>0.36838</cdr:x>
      <cdr:y>0.63658</cdr:y>
    </cdr:from>
    <cdr:to>
      <cdr:x>0.45043</cdr:x>
      <cdr:y>0.86461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4105275" y="2552701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0.52842</cdr:x>
      <cdr:y>0.28571</cdr:y>
    </cdr:from>
    <cdr:to>
      <cdr:x>0.59578</cdr:x>
      <cdr:y>0.37309</cdr:y>
    </cdr:to>
    <cdr:sp macro="" textlink="">
      <cdr:nvSpPr>
        <cdr:cNvPr id="14" name="Oval 13"/>
        <cdr:cNvSpPr/>
      </cdr:nvSpPr>
      <cdr:spPr bwMode="auto">
        <a:xfrm xmlns:a="http://schemas.openxmlformats.org/drawingml/2006/main">
          <a:off x="4781550" y="1828800"/>
          <a:ext cx="609524" cy="559302"/>
        </a:xfrm>
        <a:prstGeom xmlns:a="http://schemas.openxmlformats.org/drawingml/2006/main" prst="ellipse">
          <a:avLst/>
        </a:prstGeom>
        <a:solidFill xmlns:a="http://schemas.openxmlformats.org/drawingml/2006/main">
          <a:srgbClr val="FFFFFF"/>
        </a:solidFill>
        <a:ln xmlns:a="http://schemas.openxmlformats.org/drawingml/2006/main" w="57150" cap="flat" cmpd="sng" algn="ctr">
          <a:solidFill>
            <a:srgbClr val="BC1E38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</cdr:spPr>
      <cdr:txBody>
        <a:bodyPr xmlns:a="http://schemas.openxmlformats.org/drawingml/2006/main" vertOverflow="clip" wrap="square" lIns="18288" tIns="0" rIns="0" bIns="0" upright="1"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 xmlns:a="http://schemas.openxmlformats.org/drawingml/2006/main"/>
        <a:p xmlns:a="http://schemas.openxmlformats.org/drawingml/2006/main">
          <a:r>
            <a:rPr lang="en-US" b="1" cap="none" spc="0" dirty="0">
              <a:ln w="11430"/>
              <a:solidFill>
                <a:sysClr val="windowText" lastClr="0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  61%</a:t>
          </a:r>
        </a:p>
      </cdr:txBody>
    </cdr:sp>
  </cdr:relSizeAnchor>
  <cdr:relSizeAnchor xmlns:cdr="http://schemas.openxmlformats.org/drawingml/2006/chartDrawing">
    <cdr:from>
      <cdr:x>0.84258</cdr:x>
      <cdr:y>0.03947</cdr:y>
    </cdr:from>
    <cdr:to>
      <cdr:x>0.93521</cdr:x>
      <cdr:y>0.14662</cdr:y>
    </cdr:to>
    <cdr:sp macro="" textlink="">
      <cdr:nvSpPr>
        <cdr:cNvPr id="15" name="Oval 14"/>
        <cdr:cNvSpPr/>
      </cdr:nvSpPr>
      <cdr:spPr bwMode="auto">
        <a:xfrm xmlns:a="http://schemas.openxmlformats.org/drawingml/2006/main">
          <a:off x="7086600" y="228600"/>
          <a:ext cx="779071" cy="620527"/>
        </a:xfrm>
        <a:prstGeom xmlns:a="http://schemas.openxmlformats.org/drawingml/2006/main" prst="ellipse">
          <a:avLst/>
        </a:prstGeom>
        <a:solidFill xmlns:a="http://schemas.openxmlformats.org/drawingml/2006/main">
          <a:srgbClr val="FFFFFF"/>
        </a:solidFill>
        <a:ln xmlns:a="http://schemas.openxmlformats.org/drawingml/2006/main" w="57150" cap="flat" cmpd="sng" algn="ctr">
          <a:solidFill>
            <a:srgbClr val="BC1E38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</cdr:spPr>
      <cdr:txBody>
        <a:bodyPr xmlns:a="http://schemas.openxmlformats.org/drawingml/2006/main" vertOverflow="clip" wrap="square" lIns="18288" tIns="0" rIns="0" bIns="0" upright="1"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 xmlns:a="http://schemas.openxmlformats.org/drawingml/2006/main"/>
        <a:p xmlns:a="http://schemas.openxmlformats.org/drawingml/2006/main">
          <a:r>
            <a:rPr lang="en-US" sz="1100" b="1" cap="none" spc="0" dirty="0">
              <a:ln w="11430"/>
              <a:solidFill>
                <a:sysClr val="windowText" lastClr="0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  </a:t>
          </a:r>
        </a:p>
        <a:p xmlns:a="http://schemas.openxmlformats.org/drawingml/2006/main">
          <a:r>
            <a:rPr lang="en-US" sz="1100" b="1" cap="none" spc="0" dirty="0">
              <a:ln w="11430"/>
              <a:solidFill>
                <a:sysClr val="windowText" lastClr="0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   </a:t>
          </a:r>
          <a:r>
            <a:rPr lang="en-US" sz="1100" b="1" cap="none" spc="0" dirty="0" smtClean="0">
              <a:ln w="11430"/>
              <a:solidFill>
                <a:sysClr val="windowText" lastClr="0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98%</a:t>
          </a:r>
          <a:endParaRPr lang="en-US" sz="1100" b="1" cap="none" spc="0" dirty="0">
            <a:ln w="11430"/>
            <a:solidFill>
              <a:sysClr val="windowText" lastClr="000000"/>
            </a:soli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cdr:txBody>
    </cdr:sp>
  </cdr:relSizeAnchor>
  <cdr:relSizeAnchor xmlns:cdr="http://schemas.openxmlformats.org/drawingml/2006/chartDrawing">
    <cdr:from>
      <cdr:x>0.57028</cdr:x>
      <cdr:y>0.83483</cdr:y>
    </cdr:from>
    <cdr:to>
      <cdr:x>0.64739</cdr:x>
      <cdr:y>0.97898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6762750" y="529590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0.68526</cdr:x>
      <cdr:y>0.09524</cdr:y>
    </cdr:from>
    <cdr:to>
      <cdr:x>0.75263</cdr:x>
      <cdr:y>0.19048</cdr:y>
    </cdr:to>
    <cdr:sp macro="" textlink="">
      <cdr:nvSpPr>
        <cdr:cNvPr id="23" name="Oval 22"/>
        <cdr:cNvSpPr/>
      </cdr:nvSpPr>
      <cdr:spPr bwMode="auto">
        <a:xfrm xmlns:a="http://schemas.openxmlformats.org/drawingml/2006/main">
          <a:off x="6200775" y="609600"/>
          <a:ext cx="609615" cy="609612"/>
        </a:xfrm>
        <a:prstGeom xmlns:a="http://schemas.openxmlformats.org/drawingml/2006/main" prst="ellipse">
          <a:avLst/>
        </a:prstGeom>
        <a:solidFill xmlns:a="http://schemas.openxmlformats.org/drawingml/2006/main">
          <a:srgbClr val="FFFFFF"/>
        </a:solidFill>
        <a:ln xmlns:a="http://schemas.openxmlformats.org/drawingml/2006/main" w="57150" cap="flat" cmpd="sng" algn="ctr">
          <a:solidFill>
            <a:srgbClr val="BC1E38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</cdr:spPr>
      <cdr:txBody>
        <a:bodyPr xmlns:a="http://schemas.openxmlformats.org/drawingml/2006/main" vertOverflow="clip" wrap="square" lIns="18288" tIns="0" rIns="0" bIns="0" upright="1"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 xmlns:a="http://schemas.openxmlformats.org/drawingml/2006/main"/>
        <a:p xmlns:a="http://schemas.openxmlformats.org/drawingml/2006/main">
          <a:r>
            <a:rPr lang="en-US" b="1" cap="none" spc="0" dirty="0">
              <a:ln w="11430"/>
              <a:solidFill>
                <a:sysClr val="windowText" lastClr="0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  87%</a:t>
          </a:r>
        </a:p>
      </cdr:txBody>
    </cdr:sp>
  </cdr:relSizeAnchor>
  <cdr:relSizeAnchor xmlns:cdr="http://schemas.openxmlformats.org/drawingml/2006/chartDrawing">
    <cdr:from>
      <cdr:x>0.26421</cdr:x>
      <cdr:y>0.64286</cdr:y>
    </cdr:from>
    <cdr:to>
      <cdr:x>0.33369</cdr:x>
      <cdr:y>0.67858</cdr:y>
    </cdr:to>
    <cdr:sp macro="" textlink="">
      <cdr:nvSpPr>
        <cdr:cNvPr id="39" name="Rectangle 38"/>
        <cdr:cNvSpPr/>
      </cdr:nvSpPr>
      <cdr:spPr>
        <a:xfrm xmlns:a="http://schemas.openxmlformats.org/drawingml/2006/main">
          <a:off x="2390775" y="4114800"/>
          <a:ext cx="628707" cy="228636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en-US" b="1" dirty="0" smtClean="0">
              <a:solidFill>
                <a:srgbClr val="FF0000"/>
              </a:solidFill>
            </a:rPr>
            <a:t>1986</a:t>
          </a:r>
          <a:endParaRPr lang="en-US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0.41579</cdr:x>
      <cdr:y>0.60714</cdr:y>
    </cdr:from>
    <cdr:to>
      <cdr:x>0.49158</cdr:x>
      <cdr:y>0.64285</cdr:y>
    </cdr:to>
    <cdr:sp macro="" textlink="">
      <cdr:nvSpPr>
        <cdr:cNvPr id="40" name="Rectangle 39"/>
        <cdr:cNvSpPr/>
      </cdr:nvSpPr>
      <cdr:spPr>
        <a:xfrm xmlns:a="http://schemas.openxmlformats.org/drawingml/2006/main">
          <a:off x="3762375" y="3886200"/>
          <a:ext cx="685805" cy="228573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en-US" b="1" dirty="0" smtClean="0">
              <a:solidFill>
                <a:srgbClr val="FF0000"/>
              </a:solidFill>
            </a:rPr>
            <a:t>1993</a:t>
          </a:r>
          <a:endParaRPr lang="en-US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0.51684</cdr:x>
      <cdr:y>0.2381</cdr:y>
    </cdr:from>
    <cdr:to>
      <cdr:x>0.58632</cdr:x>
      <cdr:y>0.27084</cdr:y>
    </cdr:to>
    <cdr:sp macro="" textlink="">
      <cdr:nvSpPr>
        <cdr:cNvPr id="41" name="Rectangle 40"/>
        <cdr:cNvSpPr/>
      </cdr:nvSpPr>
      <cdr:spPr>
        <a:xfrm xmlns:a="http://schemas.openxmlformats.org/drawingml/2006/main">
          <a:off x="4676775" y="1524000"/>
          <a:ext cx="628707" cy="209562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en-US" b="1" dirty="0" smtClean="0">
              <a:solidFill>
                <a:srgbClr val="FF0000"/>
              </a:solidFill>
            </a:rPr>
            <a:t>1997</a:t>
          </a:r>
          <a:endParaRPr lang="en-US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0.68526</cdr:x>
      <cdr:y>0.05952</cdr:y>
    </cdr:from>
    <cdr:to>
      <cdr:x>0.76105</cdr:x>
      <cdr:y>0.09523</cdr:y>
    </cdr:to>
    <cdr:sp macro="" textlink="">
      <cdr:nvSpPr>
        <cdr:cNvPr id="42" name="Rectangle 41"/>
        <cdr:cNvSpPr/>
      </cdr:nvSpPr>
      <cdr:spPr>
        <a:xfrm xmlns:a="http://schemas.openxmlformats.org/drawingml/2006/main">
          <a:off x="6200775" y="381000"/>
          <a:ext cx="685805" cy="228573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en-US" b="1" dirty="0" smtClean="0">
              <a:solidFill>
                <a:srgbClr val="FF0000"/>
              </a:solidFill>
            </a:rPr>
            <a:t>2004</a:t>
          </a:r>
          <a:endParaRPr lang="en-US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0.8607</cdr:x>
      <cdr:y>0</cdr:y>
    </cdr:from>
    <cdr:to>
      <cdr:x>0.93649</cdr:x>
      <cdr:y>0.03571</cdr:y>
    </cdr:to>
    <cdr:sp macro="" textlink="">
      <cdr:nvSpPr>
        <cdr:cNvPr id="43" name="Rectangle 42"/>
        <cdr:cNvSpPr/>
      </cdr:nvSpPr>
      <cdr:spPr>
        <a:xfrm xmlns:a="http://schemas.openxmlformats.org/drawingml/2006/main">
          <a:off x="7239000" y="-914400"/>
          <a:ext cx="637437" cy="206804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en-US" b="1" dirty="0" smtClean="0">
              <a:solidFill>
                <a:srgbClr val="FF0000"/>
              </a:solidFill>
            </a:rPr>
            <a:t>2011</a:t>
          </a:r>
          <a:endParaRPr lang="en-US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0.25053</cdr:x>
      <cdr:y>0.70238</cdr:y>
    </cdr:from>
    <cdr:to>
      <cdr:x>0.33474</cdr:x>
      <cdr:y>0.75</cdr:y>
    </cdr:to>
    <cdr:sp macro="" textlink="">
      <cdr:nvSpPr>
        <cdr:cNvPr id="44" name="Dodecagon 43"/>
        <cdr:cNvSpPr/>
      </cdr:nvSpPr>
      <cdr:spPr>
        <a:xfrm xmlns:a="http://schemas.openxmlformats.org/drawingml/2006/main">
          <a:off x="2266950" y="4495800"/>
          <a:ext cx="761996" cy="304806"/>
        </a:xfrm>
        <a:prstGeom xmlns:a="http://schemas.openxmlformats.org/drawingml/2006/main" prst="dodecagon">
          <a:avLst/>
        </a:prstGeom>
        <a:ln xmlns:a="http://schemas.openxmlformats.org/drawingml/2006/main">
          <a:solidFill>
            <a:srgbClr val="000000"/>
          </a:solidFill>
        </a:ln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en-US" dirty="0" smtClean="0">
              <a:ln>
                <a:solidFill>
                  <a:srgbClr val="000000"/>
                </a:solidFill>
              </a:ln>
            </a:rPr>
            <a:t>10%</a:t>
          </a:r>
          <a:endParaRPr lang="en-US" dirty="0">
            <a:ln>
              <a:solidFill>
                <a:srgbClr val="000000"/>
              </a:solidFill>
            </a:ln>
          </a:endParaRPr>
        </a:p>
      </cdr:txBody>
    </cdr:sp>
  </cdr:relSizeAnchor>
  <cdr:relSizeAnchor xmlns:cdr="http://schemas.openxmlformats.org/drawingml/2006/chartDrawing">
    <cdr:from>
      <cdr:x>0.41263</cdr:x>
      <cdr:y>0.66667</cdr:y>
    </cdr:from>
    <cdr:to>
      <cdr:x>0.49684</cdr:x>
      <cdr:y>0.71428</cdr:y>
    </cdr:to>
    <cdr:sp macro="" textlink="">
      <cdr:nvSpPr>
        <cdr:cNvPr id="45" name="Dodecagon 44"/>
        <cdr:cNvSpPr/>
      </cdr:nvSpPr>
      <cdr:spPr>
        <a:xfrm xmlns:a="http://schemas.openxmlformats.org/drawingml/2006/main">
          <a:off x="3733762" y="4267221"/>
          <a:ext cx="761995" cy="304742"/>
        </a:xfrm>
        <a:prstGeom xmlns:a="http://schemas.openxmlformats.org/drawingml/2006/main" prst="dodecagon">
          <a:avLst/>
        </a:prstGeom>
        <a:ln xmlns:a="http://schemas.openxmlformats.org/drawingml/2006/main">
          <a:solidFill>
            <a:srgbClr val="000000"/>
          </a:solidFill>
        </a:ln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en-US" dirty="0" smtClean="0">
              <a:ln>
                <a:solidFill>
                  <a:srgbClr val="000000"/>
                </a:solidFill>
              </a:ln>
            </a:rPr>
            <a:t>14%</a:t>
          </a:r>
          <a:endParaRPr lang="en-US" dirty="0">
            <a:ln>
              <a:solidFill>
                <a:srgbClr val="000000"/>
              </a:solidFill>
            </a:ln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0983B0-7FB9-4D3B-978D-57509569374F}" type="datetimeFigureOut">
              <a:rPr lang="en-US" smtClean="0"/>
              <a:t>9/14/2014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922524-4F4C-491A-A279-C65B0909AF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2436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FA51CD93-6EC0-4448-BD1A-A5A447BDE139}" type="datetimeFigureOut">
              <a:rPr lang="en-US" smtClean="0"/>
              <a:t>9/14/2014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F25F097-C0FC-4ABB-902F-3E3CB536B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565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827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Stable</a:t>
            </a:r>
            <a:r>
              <a:rPr lang="en-US" baseline="0" dirty="0" smtClean="0"/>
              <a:t> flow of funds can be explained in more detail here too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3230203-FFBE-4D87-A316-F3FF49179ACA}" type="slidenum">
              <a:rPr lang="en-NZ" smtClean="0"/>
              <a:t>11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210347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827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827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Attract</a:t>
            </a:r>
            <a:r>
              <a:rPr lang="en-US" baseline="0" dirty="0" smtClean="0"/>
              <a:t> donor funding…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827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827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827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8273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827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827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eaLnBrk="1" hangingPunct="1"/>
            <a:fld id="{6D204956-F9A8-498B-A7D7-362DB6DEA60A}" type="slidenum">
              <a:rPr lang="en-US" smtClean="0">
                <a:latin typeface="Arial" pitchFamily="34" charset="0"/>
              </a:rPr>
              <a:pPr eaLnBrk="1" hangingPunct="1"/>
              <a:t>4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827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827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- is it </a:t>
            </a:r>
            <a:r>
              <a:rPr lang="en-US" b="1" u="sng" dirty="0" smtClean="0"/>
              <a:t>IN</a:t>
            </a:r>
            <a:r>
              <a:rPr lang="en-US" dirty="0" smtClean="0"/>
              <a:t> 2016? or </a:t>
            </a:r>
            <a:r>
              <a:rPr lang="en-US" b="1" u="sng" dirty="0" smtClean="0"/>
              <a:t>BY </a:t>
            </a:r>
            <a:r>
              <a:rPr lang="en-US" dirty="0" smtClean="0"/>
              <a:t>2016?</a:t>
            </a:r>
            <a:r>
              <a:rPr lang="en-US" baseline="0" dirty="0" smtClean="0"/>
              <a:t> </a:t>
            </a:r>
            <a:r>
              <a:rPr lang="en-US" dirty="0" smtClean="0"/>
              <a:t>to what %?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827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827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Do you</a:t>
            </a:r>
            <a:r>
              <a:rPr lang="en-US" baseline="0" dirty="0" smtClean="0"/>
              <a:t> want to say the “official” electrification rate is around 29%.. To be exact.. (28.86%—MOEP Sept 2013)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F7EE74C-A07E-4CBA-AA94-806A90C89B51}" type="slidenum">
              <a:rPr lang="en-NZ" smtClean="0"/>
              <a:pPr>
                <a:defRPr/>
              </a:pPr>
              <a:t>10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312156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8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9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9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9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0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0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0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6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0E33-20DA-4D99-8BED-8750A0A9E963}" type="datetimeFigureOut">
              <a:rPr lang="en-US" smtClean="0"/>
              <a:t>9/14/2014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AC026-A3D7-40E6-8476-966772726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058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0E33-20DA-4D99-8BED-8750A0A9E963}" type="datetimeFigureOut">
              <a:rPr lang="en-US" smtClean="0"/>
              <a:t>9/14/2014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AC026-A3D7-40E6-8476-966772726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227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63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63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0E33-20DA-4D99-8BED-8750A0A9E963}" type="datetimeFigureOut">
              <a:rPr lang="en-US" smtClean="0"/>
              <a:t>9/14/2014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AC026-A3D7-40E6-8476-966772726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4579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" y="268290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noFill/>
          <a:effectLst>
            <a:outerShdw blurRad="50800" dist="50800" dir="5400000" algn="ctr" rotWithShape="0">
              <a:schemeClr val="bg1"/>
            </a:outerShdw>
          </a:effectLst>
        </p:spPr>
        <p:txBody>
          <a:bodyPr/>
          <a:lstStyle>
            <a:lvl1pPr marL="457200" indent="-457200">
              <a:buSzPct val="100000"/>
              <a:buFont typeface="Wingdings" charset="2"/>
              <a:buChar char="§"/>
              <a:defRPr sz="2400">
                <a:solidFill>
                  <a:srgbClr val="002060"/>
                </a:solidFill>
              </a:defRPr>
            </a:lvl1pPr>
            <a:lvl2pPr marL="914400" indent="-457200">
              <a:buFont typeface="Lucida Grande"/>
              <a:buChar char="­"/>
              <a:defRPr sz="2000">
                <a:solidFill>
                  <a:srgbClr val="002060"/>
                </a:solidFill>
              </a:defRPr>
            </a:lvl2pPr>
            <a:lvl3pPr marL="1143000" indent="-228600"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FontTx/>
              <a:buNone/>
              <a:defRPr sz="1600">
                <a:solidFill>
                  <a:srgbClr val="002060"/>
                </a:solidFill>
              </a:defRPr>
            </a:lvl4pPr>
            <a:lvl5pPr>
              <a:defRPr>
                <a:solidFill>
                  <a:srgbClr val="2A2A7E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57200" y="392115"/>
            <a:ext cx="8229600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3505200" y="6356352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6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28" y="6372226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19959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" y="268290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noFill/>
          <a:effectLst>
            <a:outerShdw blurRad="50800" dist="50800" dir="5400000" algn="ctr" rotWithShape="0">
              <a:schemeClr val="bg1"/>
            </a:outerShdw>
          </a:effectLst>
        </p:spPr>
        <p:txBody>
          <a:bodyPr/>
          <a:lstStyle>
            <a:lvl1pPr marL="457200" indent="-457200">
              <a:buSzPct val="100000"/>
              <a:buFont typeface="Wingdings" charset="2"/>
              <a:buChar char="§"/>
              <a:defRPr sz="2400">
                <a:solidFill>
                  <a:srgbClr val="002060"/>
                </a:solidFill>
              </a:defRPr>
            </a:lvl1pPr>
            <a:lvl2pPr marL="914400" indent="-457200">
              <a:buFont typeface="Lucida Grande"/>
              <a:buChar char="­"/>
              <a:defRPr sz="2000">
                <a:solidFill>
                  <a:srgbClr val="002060"/>
                </a:solidFill>
              </a:defRPr>
            </a:lvl2pPr>
            <a:lvl3pPr marL="1143000" indent="-228600"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FontTx/>
              <a:buNone/>
              <a:defRPr sz="1600">
                <a:solidFill>
                  <a:srgbClr val="002060"/>
                </a:solidFill>
              </a:defRPr>
            </a:lvl4pPr>
            <a:lvl5pPr>
              <a:defRPr>
                <a:solidFill>
                  <a:srgbClr val="2A2A7E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57200" y="392115"/>
            <a:ext cx="8229600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3505200" y="6356352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6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28" y="6372226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46856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4763"/>
            <a:ext cx="9180513" cy="625476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pic>
        <p:nvPicPr>
          <p:cNvPr id="9" name="Picture 2" descr="Castalia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634" y="1261376"/>
            <a:ext cx="217805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" y="5892800"/>
            <a:ext cx="9161463" cy="977900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defTabSz="457200">
              <a:defRPr/>
            </a:pPr>
            <a:endParaRPr lang="en-NZ" sz="2400" i="1" dirty="0">
              <a:solidFill>
                <a:srgbClr val="FFFF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" y="3028953"/>
            <a:ext cx="9161463" cy="1368425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32" name="Picture Placeholder 31"/>
          <p:cNvSpPr>
            <a:spLocks noGrp="1"/>
          </p:cNvSpPr>
          <p:nvPr>
            <p:ph type="pic" sz="quarter" idx="12"/>
          </p:nvPr>
        </p:nvSpPr>
        <p:spPr>
          <a:xfrm>
            <a:off x="43" y="4397471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3" name="Picture Placeholder 31"/>
          <p:cNvSpPr>
            <a:spLocks noGrp="1"/>
          </p:cNvSpPr>
          <p:nvPr>
            <p:ph type="pic" sz="quarter" idx="13"/>
          </p:nvPr>
        </p:nvSpPr>
        <p:spPr>
          <a:xfrm>
            <a:off x="2297147" y="4397471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5" name="Picture Placeholder 31"/>
          <p:cNvSpPr>
            <a:spLocks noGrp="1"/>
          </p:cNvSpPr>
          <p:nvPr>
            <p:ph type="pic" sz="quarter" idx="15"/>
          </p:nvPr>
        </p:nvSpPr>
        <p:spPr>
          <a:xfrm>
            <a:off x="6891387" y="4397471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4" name="Picture Placeholder 31"/>
          <p:cNvSpPr>
            <a:spLocks noGrp="1"/>
          </p:cNvSpPr>
          <p:nvPr>
            <p:ph type="pic" sz="quarter" idx="14"/>
          </p:nvPr>
        </p:nvSpPr>
        <p:spPr>
          <a:xfrm>
            <a:off x="4594274" y="4397471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297261" y="3377325"/>
            <a:ext cx="8595919" cy="622300"/>
          </a:xfrm>
        </p:spPr>
        <p:txBody>
          <a:bodyPr>
            <a:normAutofit/>
          </a:bodyPr>
          <a:lstStyle>
            <a:lvl1pPr marL="0" indent="0" algn="r">
              <a:buNone/>
              <a:defRPr sz="3200" b="1" i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[Title]</a:t>
            </a:r>
          </a:p>
        </p:txBody>
      </p:sp>
      <p:sp>
        <p:nvSpPr>
          <p:cNvPr id="30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2608263" y="6029070"/>
            <a:ext cx="6284912" cy="622300"/>
          </a:xfrm>
        </p:spPr>
        <p:txBody>
          <a:bodyPr>
            <a:normAutofit/>
          </a:bodyPr>
          <a:lstStyle>
            <a:lvl1pPr marL="0" indent="0" algn="r">
              <a:buNone/>
              <a:defRPr sz="2400" b="0" i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[Presenter], [Month Year]</a:t>
            </a:r>
          </a:p>
        </p:txBody>
      </p:sp>
    </p:spTree>
    <p:extLst>
      <p:ext uri="{BB962C8B-B14F-4D97-AF65-F5344CB8AC3E}">
        <p14:creationId xmlns:p14="http://schemas.microsoft.com/office/powerpoint/2010/main" val="14587234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06"/>
          <a:stretch/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948526" y="2238324"/>
            <a:ext cx="7246960" cy="1897039"/>
          </a:xfrm>
          <a:solidFill>
            <a:schemeClr val="bg1">
              <a:alpha val="45000"/>
            </a:schemeClr>
          </a:solidFill>
        </p:spPr>
        <p:txBody>
          <a:bodyPr anchor="b">
            <a:normAutofit/>
          </a:bodyPr>
          <a:lstStyle>
            <a:lvl1pPr marL="0" indent="0" algn="l">
              <a:buNone/>
              <a:defRPr sz="4800" b="1" i="1" cap="all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n-US" dirty="0" smtClean="0"/>
              <a:t>[presentation title]</a:t>
            </a:r>
          </a:p>
        </p:txBody>
      </p:sp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48526" y="4135315"/>
            <a:ext cx="7246960" cy="1201003"/>
          </a:xfrm>
          <a:solidFill>
            <a:schemeClr val="bg1">
              <a:alpha val="21000"/>
            </a:schemeClr>
          </a:solidFill>
        </p:spPr>
        <p:txBody>
          <a:bodyPr/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en-NZ" dirty="0" smtClean="0"/>
              <a:t>[Presenter Name/ Client/ Date]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966" y="405522"/>
            <a:ext cx="2373856" cy="1068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9929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/Conten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-15747" y="0"/>
            <a:ext cx="1040525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flipH="1">
            <a:off x="1100676" y="0"/>
            <a:ext cx="45719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4031417" y="6356446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7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75" y="6372320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673546" y="489325"/>
            <a:ext cx="6452563" cy="787384"/>
          </a:xfrm>
          <a:noFill/>
        </p:spPr>
        <p:txBody>
          <a:bodyPr anchor="ctr" anchorCtr="0"/>
          <a:lstStyle>
            <a:lvl1pPr algn="l">
              <a:defRPr sz="2800" b="1" i="1" cap="all">
                <a:solidFill>
                  <a:srgbClr val="2A2A7E"/>
                </a:solidFill>
              </a:defRPr>
            </a:lvl1pPr>
          </a:lstStyle>
          <a:p>
            <a:r>
              <a:rPr lang="en-US" dirty="0" smtClean="0"/>
              <a:t>[contents/Section Heading]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673225" y="1692277"/>
            <a:ext cx="6453188" cy="4094163"/>
          </a:xfrm>
          <a:effectLst/>
        </p:spPr>
        <p:txBody>
          <a:bodyPr/>
          <a:lstStyle>
            <a:lvl1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 sz="2000"/>
            </a:lvl1pPr>
          </a:lstStyle>
          <a:p>
            <a:pPr marL="285750" indent="-285750">
              <a:buFont typeface="Arial" pitchFamily="34" charset="0"/>
              <a:buChar char="•"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</p:txBody>
      </p:sp>
    </p:spTree>
    <p:extLst>
      <p:ext uri="{BB962C8B-B14F-4D97-AF65-F5344CB8AC3E}">
        <p14:creationId xmlns:p14="http://schemas.microsoft.com/office/powerpoint/2010/main" val="25947538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ignposti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73546" y="489325"/>
            <a:ext cx="6452563" cy="787384"/>
          </a:xfrm>
          <a:noFill/>
        </p:spPr>
        <p:txBody>
          <a:bodyPr anchor="ctr" anchorCtr="0"/>
          <a:lstStyle>
            <a:lvl1pPr algn="l">
              <a:defRPr sz="2800" b="1" i="1" cap="all">
                <a:solidFill>
                  <a:srgbClr val="2A2A7E"/>
                </a:solidFill>
              </a:defRPr>
            </a:lvl1pPr>
          </a:lstStyle>
          <a:p>
            <a:r>
              <a:rPr lang="en-US" dirty="0" smtClean="0"/>
              <a:t>[contents/Section Heading]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-15747" y="0"/>
            <a:ext cx="1040525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flipH="1">
            <a:off x="1100676" y="0"/>
            <a:ext cx="45719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4031417" y="6356446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9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75" y="6372320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673225" y="1801816"/>
            <a:ext cx="6453188" cy="3957637"/>
          </a:xfrm>
        </p:spPr>
        <p:txBody>
          <a:bodyPr/>
          <a:lstStyle>
            <a:lvl1pPr>
              <a:defRPr sz="2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NZ" dirty="0" smtClean="0"/>
              <a:t>[Enter subheadings in grey and current section heading in blue]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430629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" y="268328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noFill/>
          <a:effectLst>
            <a:outerShdw blurRad="50800" dist="50800" dir="5400000" algn="ctr" rotWithShape="0">
              <a:schemeClr val="bg1"/>
            </a:outerShdw>
          </a:effectLst>
        </p:spPr>
        <p:txBody>
          <a:bodyPr/>
          <a:lstStyle>
            <a:lvl1pPr marL="457200" indent="-457200">
              <a:buSzPct val="100000"/>
              <a:buFont typeface="Wingdings" charset="2"/>
              <a:buChar char="§"/>
              <a:defRPr sz="2400">
                <a:solidFill>
                  <a:srgbClr val="002060"/>
                </a:solidFill>
              </a:defRPr>
            </a:lvl1pPr>
            <a:lvl2pPr marL="914400" indent="-457200">
              <a:buFont typeface="Lucida Grande"/>
              <a:buChar char="­"/>
              <a:defRPr sz="2000">
                <a:solidFill>
                  <a:srgbClr val="002060"/>
                </a:solidFill>
              </a:defRPr>
            </a:lvl2pPr>
            <a:lvl3pPr marL="1143000" indent="-228600"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FontTx/>
              <a:buNone/>
              <a:defRPr sz="1600">
                <a:solidFill>
                  <a:srgbClr val="002060"/>
                </a:solidFill>
              </a:defRPr>
            </a:lvl4pPr>
            <a:lvl5pPr>
              <a:defRPr>
                <a:solidFill>
                  <a:srgbClr val="2A2A7E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57200" y="392155"/>
            <a:ext cx="8229600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3505200" y="6356446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6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75" y="6372320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25565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3505200" y="6356446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2022343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0E33-20DA-4D99-8BED-8750A0A9E963}" type="datetimeFigureOut">
              <a:rPr lang="en-US" smtClean="0"/>
              <a:t>9/14/2014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AC026-A3D7-40E6-8476-966772726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2354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 (sim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" y="268328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pic>
        <p:nvPicPr>
          <p:cNvPr id="5" name="Picture 2" descr="Castalia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7" y="6127238"/>
            <a:ext cx="1244600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230191" y="392155"/>
            <a:ext cx="8713787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Contact Us</a:t>
            </a:r>
          </a:p>
        </p:txBody>
      </p:sp>
      <p:sp>
        <p:nvSpPr>
          <p:cNvPr id="2" name="TextBox 1"/>
          <p:cNvSpPr txBox="1"/>
          <p:nvPr userDrawn="1"/>
        </p:nvSpPr>
        <p:spPr>
          <a:xfrm>
            <a:off x="1662550" y="6282045"/>
            <a:ext cx="71270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NZ" sz="1600" b="1" dirty="0" smtClean="0">
                <a:solidFill>
                  <a:srgbClr val="002060"/>
                </a:solidFill>
                <a:ea typeface="MS PGothic" pitchFamily="34" charset="-128"/>
              </a:rPr>
              <a:t>Paris   •   Sydney   •   Wellington   •   Washington, DC.   •   New York   •   Bogotá    </a:t>
            </a:r>
            <a:endParaRPr lang="en-NZ" sz="1600" b="1" dirty="0">
              <a:solidFill>
                <a:srgbClr val="002060"/>
              </a:solidFill>
              <a:ea typeface="MS PGothic" pitchFamily="34" charset="-128"/>
            </a:endParaRP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1882055" y="1518532"/>
            <a:ext cx="5356225" cy="4030935"/>
          </a:xfrm>
        </p:spPr>
        <p:txBody>
          <a:bodyPr wrap="square" anchor="ctr"/>
          <a:lstStyle>
            <a:lvl1pPr marL="0" indent="0" algn="ctr">
              <a:buNone/>
              <a:defRPr sz="2000" b="0" i="0" baseline="0"/>
            </a:lvl1pPr>
            <a:lvl2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1600" b="0" baseline="0">
                <a:solidFill>
                  <a:srgbClr val="002060"/>
                </a:solidFill>
                <a:latin typeface="+mn-lt"/>
              </a:defRPr>
            </a:lvl2pPr>
            <a:lvl3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/>
            </a:lvl3pPr>
            <a:lvl4pPr marL="1371600" indent="0" algn="ctr">
              <a:buNone/>
              <a:defRPr/>
            </a:lvl4pPr>
            <a:lvl5pPr marL="0" indent="0" algn="ctr">
              <a:lnSpc>
                <a:spcPct val="100000"/>
              </a:lnSpc>
              <a:buNone/>
              <a:defRPr sz="1400"/>
            </a:lvl5pPr>
          </a:lstStyle>
          <a:p>
            <a:pPr marL="0" marR="0" lvl="1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[Main Contact Name]</a:t>
            </a:r>
            <a:br>
              <a:rPr lang="en-US" dirty="0" smtClean="0"/>
            </a:br>
            <a:r>
              <a:rPr lang="en-US" dirty="0" smtClean="0"/>
              <a:t>[Title]</a:t>
            </a:r>
            <a:br>
              <a:rPr lang="en-US" dirty="0" smtClean="0"/>
            </a:br>
            <a:r>
              <a:rPr lang="en-US" dirty="0" smtClean="0"/>
              <a:t>Castalia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[Phone Number]</a:t>
            </a:r>
            <a:br>
              <a:rPr lang="en-US" dirty="0" smtClean="0"/>
            </a:br>
            <a:r>
              <a:rPr lang="en-US" dirty="0" smtClean="0"/>
              <a:t>[Mobile Number]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[email address]</a:t>
            </a:r>
            <a:br>
              <a:rPr lang="en-US" dirty="0" smtClean="0"/>
            </a:br>
            <a:r>
              <a:rPr lang="en-US" dirty="0" err="1" smtClean="0"/>
              <a:t>www.castalia-advisors.com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038576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 (detail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-19051" y="5524596"/>
            <a:ext cx="9176400" cy="1368425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" y="268328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230191" y="392155"/>
            <a:ext cx="8713787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Contact Us</a:t>
            </a:r>
          </a:p>
        </p:txBody>
      </p:sp>
      <p:sp>
        <p:nvSpPr>
          <p:cNvPr id="22" name="Text Placeholder 1"/>
          <p:cNvSpPr txBox="1">
            <a:spLocks/>
          </p:cNvSpPr>
          <p:nvPr userDrawn="1"/>
        </p:nvSpPr>
        <p:spPr bwMode="auto">
          <a:xfrm>
            <a:off x="3065443" y="5538566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Wellington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Level 2, 88 The Terrace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PO Box 10-225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Wellington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New Zealand</a:t>
            </a:r>
          </a:p>
        </p:txBody>
      </p:sp>
      <p:sp>
        <p:nvSpPr>
          <p:cNvPr id="23" name="Text Placeholder 1"/>
          <p:cNvSpPr txBox="1">
            <a:spLocks/>
          </p:cNvSpPr>
          <p:nvPr userDrawn="1"/>
        </p:nvSpPr>
        <p:spPr bwMode="auto">
          <a:xfrm>
            <a:off x="1555411" y="5531770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Sydney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36 -38 Young Street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Sydney, NSW 2000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Australia</a:t>
            </a:r>
          </a:p>
        </p:txBody>
      </p:sp>
      <p:sp>
        <p:nvSpPr>
          <p:cNvPr id="24" name="Text Placeholder 1"/>
          <p:cNvSpPr txBox="1">
            <a:spLocks/>
          </p:cNvSpPr>
          <p:nvPr userDrawn="1"/>
        </p:nvSpPr>
        <p:spPr bwMode="auto">
          <a:xfrm>
            <a:off x="4585438" y="5531770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Washington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1747 Pennsylvania Ave NW Suite 1200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Washington DC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20006, USA</a:t>
            </a:r>
          </a:p>
        </p:txBody>
      </p:sp>
      <p:sp>
        <p:nvSpPr>
          <p:cNvPr id="25" name="Text Placeholder 1"/>
          <p:cNvSpPr txBox="1">
            <a:spLocks/>
          </p:cNvSpPr>
          <p:nvPr userDrawn="1"/>
        </p:nvSpPr>
        <p:spPr bwMode="auto">
          <a:xfrm>
            <a:off x="6107347" y="5535293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New York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200 Park Avenue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Suite 1744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New York, NY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10166, USA</a:t>
            </a:r>
          </a:p>
        </p:txBody>
      </p:sp>
      <p:sp>
        <p:nvSpPr>
          <p:cNvPr id="26" name="Text Placeholder 1"/>
          <p:cNvSpPr txBox="1">
            <a:spLocks/>
          </p:cNvSpPr>
          <p:nvPr userDrawn="1"/>
        </p:nvSpPr>
        <p:spPr bwMode="auto">
          <a:xfrm>
            <a:off x="7617379" y="5535293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ES_tradnl" sz="1400" b="1" dirty="0" smtClean="0">
                <a:solidFill>
                  <a:srgbClr val="FFFFFF"/>
                </a:solidFill>
              </a:rPr>
              <a:t>Bogotá</a:t>
            </a:r>
            <a:endParaRPr lang="es-ES_tradnl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Carrera 7 No. 99-53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Torre 1, Oficina 1424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Bogotá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Colombia</a:t>
            </a:r>
            <a:endParaRPr lang="es-ES_tradnl" sz="900" dirty="0">
              <a:solidFill>
                <a:srgbClr val="FFFFFF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1882055" y="1187488"/>
            <a:ext cx="5356225" cy="4030935"/>
          </a:xfrm>
        </p:spPr>
        <p:txBody>
          <a:bodyPr wrap="square" anchor="ctr"/>
          <a:lstStyle>
            <a:lvl1pPr marL="0" indent="0" algn="ctr">
              <a:buNone/>
              <a:defRPr sz="2000" b="0" i="0" baseline="0"/>
            </a:lvl1pPr>
            <a:lvl2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1600" b="0" baseline="0">
                <a:solidFill>
                  <a:srgbClr val="002060"/>
                </a:solidFill>
                <a:latin typeface="+mn-lt"/>
              </a:defRPr>
            </a:lvl2pPr>
            <a:lvl3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/>
            </a:lvl3pPr>
            <a:lvl4pPr marL="1371600" indent="0" algn="ctr">
              <a:buNone/>
              <a:defRPr/>
            </a:lvl4pPr>
            <a:lvl5pPr marL="0" indent="0" algn="ctr">
              <a:lnSpc>
                <a:spcPct val="100000"/>
              </a:lnSpc>
              <a:buNone/>
              <a:defRPr sz="1400"/>
            </a:lvl5pPr>
          </a:lstStyle>
          <a:p>
            <a:pPr marL="0" marR="0" lvl="1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[Main Contact Name]</a:t>
            </a:r>
            <a:br>
              <a:rPr lang="en-US" dirty="0" smtClean="0"/>
            </a:br>
            <a:r>
              <a:rPr lang="en-US" dirty="0" smtClean="0"/>
              <a:t>[Title]</a:t>
            </a:r>
            <a:br>
              <a:rPr lang="en-US" dirty="0" smtClean="0"/>
            </a:br>
            <a:r>
              <a:rPr lang="en-US" dirty="0" smtClean="0"/>
              <a:t>Castalia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[Phone Number]</a:t>
            </a:r>
            <a:br>
              <a:rPr lang="en-US" dirty="0" smtClean="0"/>
            </a:br>
            <a:r>
              <a:rPr lang="en-US" dirty="0" smtClean="0"/>
              <a:t>[Mobile Number]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[email address]</a:t>
            </a:r>
            <a:br>
              <a:rPr lang="en-US" dirty="0" smtClean="0"/>
            </a:br>
            <a:r>
              <a:rPr lang="en-US" dirty="0" err="1" smtClean="0"/>
              <a:t>www.castalia-advisors.com</a:t>
            </a:r>
            <a:endParaRPr lang="en-US" dirty="0" smtClean="0"/>
          </a:p>
        </p:txBody>
      </p:sp>
      <p:sp>
        <p:nvSpPr>
          <p:cNvPr id="29" name="Text Placeholder 1"/>
          <p:cNvSpPr txBox="1">
            <a:spLocks/>
          </p:cNvSpPr>
          <p:nvPr userDrawn="1"/>
        </p:nvSpPr>
        <p:spPr bwMode="auto">
          <a:xfrm>
            <a:off x="69127" y="5531739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Paris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7 Rue Claude </a:t>
            </a:r>
            <a:r>
              <a:rPr lang="en-NZ" sz="900" dirty="0" err="1" smtClean="0">
                <a:solidFill>
                  <a:srgbClr val="FFFFFF"/>
                </a:solidFill>
              </a:rPr>
              <a:t>Chahu</a:t>
            </a:r>
            <a:endParaRPr lang="en-NZ" sz="900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75116 Paris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France</a:t>
            </a:r>
          </a:p>
        </p:txBody>
      </p:sp>
    </p:spTree>
    <p:extLst>
      <p:ext uri="{BB962C8B-B14F-4D97-AF65-F5344CB8AC3E}">
        <p14:creationId xmlns:p14="http://schemas.microsoft.com/office/powerpoint/2010/main" val="41128222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4763"/>
            <a:ext cx="9180513" cy="625476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pic>
        <p:nvPicPr>
          <p:cNvPr id="9" name="Picture 2" descr="Castalia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634" y="1261376"/>
            <a:ext cx="217805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" y="5892800"/>
            <a:ext cx="9161463" cy="977900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defTabSz="457200">
              <a:defRPr/>
            </a:pPr>
            <a:endParaRPr lang="en-NZ" sz="2400" i="1" dirty="0">
              <a:solidFill>
                <a:srgbClr val="FFFF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" y="3028953"/>
            <a:ext cx="9161463" cy="1368425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32" name="Picture Placeholder 31"/>
          <p:cNvSpPr>
            <a:spLocks noGrp="1"/>
          </p:cNvSpPr>
          <p:nvPr>
            <p:ph type="pic" sz="quarter" idx="12"/>
          </p:nvPr>
        </p:nvSpPr>
        <p:spPr>
          <a:xfrm>
            <a:off x="39" y="4397453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3" name="Picture Placeholder 31"/>
          <p:cNvSpPr>
            <a:spLocks noGrp="1"/>
          </p:cNvSpPr>
          <p:nvPr>
            <p:ph type="pic" sz="quarter" idx="13"/>
          </p:nvPr>
        </p:nvSpPr>
        <p:spPr>
          <a:xfrm>
            <a:off x="2297147" y="4397453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5" name="Picture Placeholder 31"/>
          <p:cNvSpPr>
            <a:spLocks noGrp="1"/>
          </p:cNvSpPr>
          <p:nvPr>
            <p:ph type="pic" sz="quarter" idx="15"/>
          </p:nvPr>
        </p:nvSpPr>
        <p:spPr>
          <a:xfrm>
            <a:off x="6891378" y="4397453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4" name="Picture Placeholder 31"/>
          <p:cNvSpPr>
            <a:spLocks noGrp="1"/>
          </p:cNvSpPr>
          <p:nvPr>
            <p:ph type="pic" sz="quarter" idx="14"/>
          </p:nvPr>
        </p:nvSpPr>
        <p:spPr>
          <a:xfrm>
            <a:off x="4594265" y="4397453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297261" y="3377325"/>
            <a:ext cx="8595919" cy="622300"/>
          </a:xfrm>
        </p:spPr>
        <p:txBody>
          <a:bodyPr>
            <a:normAutofit/>
          </a:bodyPr>
          <a:lstStyle>
            <a:lvl1pPr marL="0" indent="0" algn="r">
              <a:buNone/>
              <a:defRPr sz="3200" b="1" i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[Title]</a:t>
            </a:r>
          </a:p>
        </p:txBody>
      </p:sp>
      <p:sp>
        <p:nvSpPr>
          <p:cNvPr id="30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2608263" y="6029070"/>
            <a:ext cx="6284912" cy="622300"/>
          </a:xfrm>
        </p:spPr>
        <p:txBody>
          <a:bodyPr>
            <a:normAutofit/>
          </a:bodyPr>
          <a:lstStyle>
            <a:lvl1pPr marL="0" indent="0" algn="r">
              <a:buNone/>
              <a:defRPr sz="2400" b="0" i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[Presenter], [Month Year]</a:t>
            </a:r>
          </a:p>
        </p:txBody>
      </p:sp>
    </p:spTree>
    <p:extLst>
      <p:ext uri="{BB962C8B-B14F-4D97-AF65-F5344CB8AC3E}">
        <p14:creationId xmlns:p14="http://schemas.microsoft.com/office/powerpoint/2010/main" val="8423722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06"/>
          <a:stretch/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948526" y="2238306"/>
            <a:ext cx="7246960" cy="1897039"/>
          </a:xfrm>
          <a:solidFill>
            <a:schemeClr val="bg1">
              <a:alpha val="45000"/>
            </a:schemeClr>
          </a:solidFill>
        </p:spPr>
        <p:txBody>
          <a:bodyPr anchor="b">
            <a:normAutofit/>
          </a:bodyPr>
          <a:lstStyle>
            <a:lvl1pPr marL="0" indent="0" algn="l">
              <a:buNone/>
              <a:defRPr sz="4800" b="1" i="1" cap="all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n-US" dirty="0" smtClean="0"/>
              <a:t>[presentation title]</a:t>
            </a:r>
          </a:p>
        </p:txBody>
      </p:sp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48526" y="4135305"/>
            <a:ext cx="7246960" cy="1201003"/>
          </a:xfrm>
          <a:solidFill>
            <a:schemeClr val="bg1">
              <a:alpha val="21000"/>
            </a:schemeClr>
          </a:solidFill>
        </p:spPr>
        <p:txBody>
          <a:bodyPr/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en-NZ" dirty="0" smtClean="0"/>
              <a:t>[Presenter Name/ Client/ Date]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966" y="405522"/>
            <a:ext cx="2373856" cy="1068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0992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/Conten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-15747" y="0"/>
            <a:ext cx="1040525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flipH="1">
            <a:off x="1100667" y="0"/>
            <a:ext cx="45719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4031417" y="6356428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7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66" y="6372302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673546" y="489325"/>
            <a:ext cx="6452563" cy="787384"/>
          </a:xfrm>
          <a:noFill/>
        </p:spPr>
        <p:txBody>
          <a:bodyPr anchor="ctr" anchorCtr="0"/>
          <a:lstStyle>
            <a:lvl1pPr algn="l">
              <a:defRPr sz="2800" b="1" i="1" cap="all">
                <a:solidFill>
                  <a:srgbClr val="2A2A7E"/>
                </a:solidFill>
              </a:defRPr>
            </a:lvl1pPr>
          </a:lstStyle>
          <a:p>
            <a:r>
              <a:rPr lang="en-US" dirty="0" smtClean="0"/>
              <a:t>[contents/Section Heading]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673225" y="1692277"/>
            <a:ext cx="6453188" cy="4094163"/>
          </a:xfrm>
          <a:effectLst/>
        </p:spPr>
        <p:txBody>
          <a:bodyPr/>
          <a:lstStyle>
            <a:lvl1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 sz="2000"/>
            </a:lvl1pPr>
          </a:lstStyle>
          <a:p>
            <a:pPr marL="285750" indent="-285750">
              <a:buFont typeface="Arial" pitchFamily="34" charset="0"/>
              <a:buChar char="•"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</p:txBody>
      </p:sp>
    </p:spTree>
    <p:extLst>
      <p:ext uri="{BB962C8B-B14F-4D97-AF65-F5344CB8AC3E}">
        <p14:creationId xmlns:p14="http://schemas.microsoft.com/office/powerpoint/2010/main" val="36818129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ignposti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73546" y="489325"/>
            <a:ext cx="6452563" cy="787384"/>
          </a:xfrm>
          <a:noFill/>
        </p:spPr>
        <p:txBody>
          <a:bodyPr anchor="ctr" anchorCtr="0"/>
          <a:lstStyle>
            <a:lvl1pPr algn="l">
              <a:defRPr sz="2800" b="1" i="1" cap="all">
                <a:solidFill>
                  <a:srgbClr val="2A2A7E"/>
                </a:solidFill>
              </a:defRPr>
            </a:lvl1pPr>
          </a:lstStyle>
          <a:p>
            <a:r>
              <a:rPr lang="en-US" dirty="0" smtClean="0"/>
              <a:t>[contents/Section Heading]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-15747" y="0"/>
            <a:ext cx="1040525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flipH="1">
            <a:off x="1100667" y="0"/>
            <a:ext cx="45719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4031417" y="6356428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9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66" y="6372302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673225" y="1801816"/>
            <a:ext cx="6453188" cy="3957637"/>
          </a:xfrm>
        </p:spPr>
        <p:txBody>
          <a:bodyPr/>
          <a:lstStyle>
            <a:lvl1pPr>
              <a:defRPr sz="2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NZ" dirty="0" smtClean="0"/>
              <a:t>[Enter subheadings in grey and current section heading in blue]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9943712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" y="268318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noFill/>
          <a:effectLst>
            <a:outerShdw blurRad="50800" dist="50800" dir="5400000" algn="ctr" rotWithShape="0">
              <a:schemeClr val="bg1"/>
            </a:outerShdw>
          </a:effectLst>
        </p:spPr>
        <p:txBody>
          <a:bodyPr/>
          <a:lstStyle>
            <a:lvl1pPr marL="457200" indent="-457200">
              <a:buSzPct val="100000"/>
              <a:buFont typeface="Wingdings" charset="2"/>
              <a:buChar char="§"/>
              <a:defRPr sz="2400">
                <a:solidFill>
                  <a:srgbClr val="002060"/>
                </a:solidFill>
              </a:defRPr>
            </a:lvl1pPr>
            <a:lvl2pPr marL="914400" indent="-457200">
              <a:buFont typeface="Lucida Grande"/>
              <a:buChar char="­"/>
              <a:defRPr sz="2000">
                <a:solidFill>
                  <a:srgbClr val="002060"/>
                </a:solidFill>
              </a:defRPr>
            </a:lvl2pPr>
            <a:lvl3pPr marL="1143000" indent="-228600"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FontTx/>
              <a:buNone/>
              <a:defRPr sz="1600">
                <a:solidFill>
                  <a:srgbClr val="002060"/>
                </a:solidFill>
              </a:defRPr>
            </a:lvl4pPr>
            <a:lvl5pPr>
              <a:defRPr>
                <a:solidFill>
                  <a:srgbClr val="2A2A7E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57200" y="392144"/>
            <a:ext cx="8229600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3505200" y="6356428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6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66" y="6372302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93214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3505200" y="6356428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0434718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 (sim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" y="268318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pic>
        <p:nvPicPr>
          <p:cNvPr id="5" name="Picture 2" descr="Castalia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7" y="6127220"/>
            <a:ext cx="1244600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230191" y="392144"/>
            <a:ext cx="8713787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Contact Us</a:t>
            </a:r>
          </a:p>
        </p:txBody>
      </p:sp>
      <p:sp>
        <p:nvSpPr>
          <p:cNvPr id="2" name="TextBox 1"/>
          <p:cNvSpPr txBox="1"/>
          <p:nvPr userDrawn="1"/>
        </p:nvSpPr>
        <p:spPr>
          <a:xfrm>
            <a:off x="1662550" y="6282045"/>
            <a:ext cx="71270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NZ" sz="1600" b="1" dirty="0" smtClean="0">
                <a:solidFill>
                  <a:srgbClr val="002060"/>
                </a:solidFill>
                <a:ea typeface="MS PGothic" pitchFamily="34" charset="-128"/>
              </a:rPr>
              <a:t>Paris   •   Sydney   •   Wellington   •   Washington, DC.   •   New York   •   Bogotá    </a:t>
            </a:r>
            <a:endParaRPr lang="en-NZ" sz="1600" b="1" dirty="0">
              <a:solidFill>
                <a:srgbClr val="002060"/>
              </a:solidFill>
              <a:ea typeface="MS PGothic" pitchFamily="34" charset="-128"/>
            </a:endParaRP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1882052" y="1518532"/>
            <a:ext cx="5356225" cy="4030935"/>
          </a:xfrm>
        </p:spPr>
        <p:txBody>
          <a:bodyPr wrap="square" anchor="ctr"/>
          <a:lstStyle>
            <a:lvl1pPr marL="0" indent="0" algn="ctr">
              <a:buNone/>
              <a:defRPr sz="2000" b="0" i="0" baseline="0"/>
            </a:lvl1pPr>
            <a:lvl2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1600" b="0" baseline="0">
                <a:solidFill>
                  <a:srgbClr val="002060"/>
                </a:solidFill>
                <a:latin typeface="+mn-lt"/>
              </a:defRPr>
            </a:lvl2pPr>
            <a:lvl3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/>
            </a:lvl3pPr>
            <a:lvl4pPr marL="1371600" indent="0" algn="ctr">
              <a:buNone/>
              <a:defRPr/>
            </a:lvl4pPr>
            <a:lvl5pPr marL="0" indent="0" algn="ctr">
              <a:lnSpc>
                <a:spcPct val="100000"/>
              </a:lnSpc>
              <a:buNone/>
              <a:defRPr sz="1400"/>
            </a:lvl5pPr>
          </a:lstStyle>
          <a:p>
            <a:pPr marL="0" marR="0" lvl="1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[Main Contact Name]</a:t>
            </a:r>
            <a:br>
              <a:rPr lang="en-US" dirty="0" smtClean="0"/>
            </a:br>
            <a:r>
              <a:rPr lang="en-US" dirty="0" smtClean="0"/>
              <a:t>[Title]</a:t>
            </a:r>
            <a:br>
              <a:rPr lang="en-US" dirty="0" smtClean="0"/>
            </a:br>
            <a:r>
              <a:rPr lang="en-US" dirty="0" smtClean="0"/>
              <a:t>Castalia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[Phone Number]</a:t>
            </a:r>
            <a:br>
              <a:rPr lang="en-US" dirty="0" smtClean="0"/>
            </a:br>
            <a:r>
              <a:rPr lang="en-US" dirty="0" smtClean="0"/>
              <a:t>[Mobile Number]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[email address]</a:t>
            </a:r>
            <a:br>
              <a:rPr lang="en-US" dirty="0" smtClean="0"/>
            </a:br>
            <a:r>
              <a:rPr lang="en-US" dirty="0" err="1" smtClean="0"/>
              <a:t>www.castalia-advisors.com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537281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 (detail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-19051" y="5524578"/>
            <a:ext cx="9176400" cy="1368425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" y="268318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230191" y="392144"/>
            <a:ext cx="8713787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Contact Us</a:t>
            </a:r>
          </a:p>
        </p:txBody>
      </p:sp>
      <p:sp>
        <p:nvSpPr>
          <p:cNvPr id="22" name="Text Placeholder 1"/>
          <p:cNvSpPr txBox="1">
            <a:spLocks/>
          </p:cNvSpPr>
          <p:nvPr userDrawn="1"/>
        </p:nvSpPr>
        <p:spPr bwMode="auto">
          <a:xfrm>
            <a:off x="3065443" y="5538548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Wellington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Level 2, 88 The Terrace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PO Box 10-225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Wellington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New Zealand</a:t>
            </a:r>
          </a:p>
        </p:txBody>
      </p:sp>
      <p:sp>
        <p:nvSpPr>
          <p:cNvPr id="23" name="Text Placeholder 1"/>
          <p:cNvSpPr txBox="1">
            <a:spLocks/>
          </p:cNvSpPr>
          <p:nvPr userDrawn="1"/>
        </p:nvSpPr>
        <p:spPr bwMode="auto">
          <a:xfrm>
            <a:off x="1555411" y="5531752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Sydney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36 -38 Young Street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Sydney, NSW 2000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Australia</a:t>
            </a:r>
          </a:p>
        </p:txBody>
      </p:sp>
      <p:sp>
        <p:nvSpPr>
          <p:cNvPr id="24" name="Text Placeholder 1"/>
          <p:cNvSpPr txBox="1">
            <a:spLocks/>
          </p:cNvSpPr>
          <p:nvPr userDrawn="1"/>
        </p:nvSpPr>
        <p:spPr bwMode="auto">
          <a:xfrm>
            <a:off x="4585438" y="5531752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Washington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1747 Pennsylvania Ave NW Suite 1200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Washington DC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20006, USA</a:t>
            </a:r>
          </a:p>
        </p:txBody>
      </p:sp>
      <p:sp>
        <p:nvSpPr>
          <p:cNvPr id="25" name="Text Placeholder 1"/>
          <p:cNvSpPr txBox="1">
            <a:spLocks/>
          </p:cNvSpPr>
          <p:nvPr userDrawn="1"/>
        </p:nvSpPr>
        <p:spPr bwMode="auto">
          <a:xfrm>
            <a:off x="6107347" y="5535275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New York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200 Park Avenue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Suite 1744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New York, NY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10166, USA</a:t>
            </a:r>
          </a:p>
        </p:txBody>
      </p:sp>
      <p:sp>
        <p:nvSpPr>
          <p:cNvPr id="26" name="Text Placeholder 1"/>
          <p:cNvSpPr txBox="1">
            <a:spLocks/>
          </p:cNvSpPr>
          <p:nvPr userDrawn="1"/>
        </p:nvSpPr>
        <p:spPr bwMode="auto">
          <a:xfrm>
            <a:off x="7617379" y="5535275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ES_tradnl" sz="1400" b="1" dirty="0" smtClean="0">
                <a:solidFill>
                  <a:srgbClr val="FFFFFF"/>
                </a:solidFill>
              </a:rPr>
              <a:t>Bogotá</a:t>
            </a:r>
            <a:endParaRPr lang="es-ES_tradnl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Carrera 7 No. 99-53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Torre 1, Oficina 1424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Bogotá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Colombia</a:t>
            </a:r>
            <a:endParaRPr lang="es-ES_tradnl" sz="900" dirty="0">
              <a:solidFill>
                <a:srgbClr val="FFFFFF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1882052" y="1187478"/>
            <a:ext cx="5356225" cy="4030935"/>
          </a:xfrm>
        </p:spPr>
        <p:txBody>
          <a:bodyPr wrap="square" anchor="ctr"/>
          <a:lstStyle>
            <a:lvl1pPr marL="0" indent="0" algn="ctr">
              <a:buNone/>
              <a:defRPr sz="2000" b="0" i="0" baseline="0"/>
            </a:lvl1pPr>
            <a:lvl2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1600" b="0" baseline="0">
                <a:solidFill>
                  <a:srgbClr val="002060"/>
                </a:solidFill>
                <a:latin typeface="+mn-lt"/>
              </a:defRPr>
            </a:lvl2pPr>
            <a:lvl3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/>
            </a:lvl3pPr>
            <a:lvl4pPr marL="1371600" indent="0" algn="ctr">
              <a:buNone/>
              <a:defRPr/>
            </a:lvl4pPr>
            <a:lvl5pPr marL="0" indent="0" algn="ctr">
              <a:lnSpc>
                <a:spcPct val="100000"/>
              </a:lnSpc>
              <a:buNone/>
              <a:defRPr sz="1400"/>
            </a:lvl5pPr>
          </a:lstStyle>
          <a:p>
            <a:pPr marL="0" marR="0" lvl="1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[Main Contact Name]</a:t>
            </a:r>
            <a:br>
              <a:rPr lang="en-US" dirty="0" smtClean="0"/>
            </a:br>
            <a:r>
              <a:rPr lang="en-US" dirty="0" smtClean="0"/>
              <a:t>[Title]</a:t>
            </a:r>
            <a:br>
              <a:rPr lang="en-US" dirty="0" smtClean="0"/>
            </a:br>
            <a:r>
              <a:rPr lang="en-US" dirty="0" smtClean="0"/>
              <a:t>Castalia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[Phone Number]</a:t>
            </a:r>
            <a:br>
              <a:rPr lang="en-US" dirty="0" smtClean="0"/>
            </a:br>
            <a:r>
              <a:rPr lang="en-US" dirty="0" smtClean="0"/>
              <a:t>[Mobile Number]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[email address]</a:t>
            </a:r>
            <a:br>
              <a:rPr lang="en-US" dirty="0" smtClean="0"/>
            </a:br>
            <a:r>
              <a:rPr lang="en-US" dirty="0" err="1" smtClean="0"/>
              <a:t>www.castalia-advisors.com</a:t>
            </a:r>
            <a:endParaRPr lang="en-US" dirty="0" smtClean="0"/>
          </a:p>
        </p:txBody>
      </p:sp>
      <p:sp>
        <p:nvSpPr>
          <p:cNvPr id="29" name="Text Placeholder 1"/>
          <p:cNvSpPr txBox="1">
            <a:spLocks/>
          </p:cNvSpPr>
          <p:nvPr userDrawn="1"/>
        </p:nvSpPr>
        <p:spPr bwMode="auto">
          <a:xfrm>
            <a:off x="69127" y="5531721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Paris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7 Rue Claude </a:t>
            </a:r>
            <a:r>
              <a:rPr lang="en-NZ" sz="900" dirty="0" err="1" smtClean="0">
                <a:solidFill>
                  <a:srgbClr val="FFFFFF"/>
                </a:solidFill>
              </a:rPr>
              <a:t>Chahu</a:t>
            </a:r>
            <a:endParaRPr lang="en-NZ" sz="900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75116 Paris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France</a:t>
            </a:r>
          </a:p>
        </p:txBody>
      </p:sp>
    </p:spTree>
    <p:extLst>
      <p:ext uri="{BB962C8B-B14F-4D97-AF65-F5344CB8AC3E}">
        <p14:creationId xmlns:p14="http://schemas.microsoft.com/office/powerpoint/2010/main" val="2106079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4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0E33-20DA-4D99-8BED-8750A0A9E963}" type="datetimeFigureOut">
              <a:rPr lang="en-US" smtClean="0"/>
              <a:t>9/14/2014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AC026-A3D7-40E6-8476-966772726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598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4763"/>
            <a:ext cx="9180513" cy="625476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pic>
        <p:nvPicPr>
          <p:cNvPr id="9" name="Picture 2" descr="Castalia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634" y="1261376"/>
            <a:ext cx="217805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" y="5892800"/>
            <a:ext cx="9161463" cy="977900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defTabSz="457200">
              <a:defRPr/>
            </a:pPr>
            <a:endParaRPr lang="en-NZ" sz="2400" i="1" dirty="0">
              <a:solidFill>
                <a:srgbClr val="FFFF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" y="3028953"/>
            <a:ext cx="9161463" cy="1368425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32" name="Picture Placeholder 31"/>
          <p:cNvSpPr>
            <a:spLocks noGrp="1"/>
          </p:cNvSpPr>
          <p:nvPr>
            <p:ph type="pic" sz="quarter" idx="12"/>
          </p:nvPr>
        </p:nvSpPr>
        <p:spPr>
          <a:xfrm>
            <a:off x="34" y="4397443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3" name="Picture Placeholder 31"/>
          <p:cNvSpPr>
            <a:spLocks noGrp="1"/>
          </p:cNvSpPr>
          <p:nvPr>
            <p:ph type="pic" sz="quarter" idx="13"/>
          </p:nvPr>
        </p:nvSpPr>
        <p:spPr>
          <a:xfrm>
            <a:off x="2297147" y="4397443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5" name="Picture Placeholder 31"/>
          <p:cNvSpPr>
            <a:spLocks noGrp="1"/>
          </p:cNvSpPr>
          <p:nvPr>
            <p:ph type="pic" sz="quarter" idx="15"/>
          </p:nvPr>
        </p:nvSpPr>
        <p:spPr>
          <a:xfrm>
            <a:off x="6891373" y="4397443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4" name="Picture Placeholder 31"/>
          <p:cNvSpPr>
            <a:spLocks noGrp="1"/>
          </p:cNvSpPr>
          <p:nvPr>
            <p:ph type="pic" sz="quarter" idx="14"/>
          </p:nvPr>
        </p:nvSpPr>
        <p:spPr>
          <a:xfrm>
            <a:off x="4594260" y="4397443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297261" y="3377325"/>
            <a:ext cx="8595919" cy="622300"/>
          </a:xfrm>
        </p:spPr>
        <p:txBody>
          <a:bodyPr>
            <a:normAutofit/>
          </a:bodyPr>
          <a:lstStyle>
            <a:lvl1pPr marL="0" indent="0" algn="r">
              <a:buNone/>
              <a:defRPr sz="3200" b="1" i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[Title]</a:t>
            </a:r>
          </a:p>
        </p:txBody>
      </p:sp>
      <p:sp>
        <p:nvSpPr>
          <p:cNvPr id="30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2608263" y="6029070"/>
            <a:ext cx="6284912" cy="622300"/>
          </a:xfrm>
        </p:spPr>
        <p:txBody>
          <a:bodyPr>
            <a:normAutofit/>
          </a:bodyPr>
          <a:lstStyle>
            <a:lvl1pPr marL="0" indent="0" algn="r">
              <a:buNone/>
              <a:defRPr sz="2400" b="0" i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[Presenter], [Month Year]</a:t>
            </a:r>
          </a:p>
        </p:txBody>
      </p:sp>
    </p:spTree>
    <p:extLst>
      <p:ext uri="{BB962C8B-B14F-4D97-AF65-F5344CB8AC3E}">
        <p14:creationId xmlns:p14="http://schemas.microsoft.com/office/powerpoint/2010/main" val="2469425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06"/>
          <a:stretch/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948526" y="2238296"/>
            <a:ext cx="7246960" cy="1897039"/>
          </a:xfrm>
          <a:solidFill>
            <a:schemeClr val="bg1">
              <a:alpha val="45000"/>
            </a:schemeClr>
          </a:solidFill>
        </p:spPr>
        <p:txBody>
          <a:bodyPr anchor="b">
            <a:normAutofit/>
          </a:bodyPr>
          <a:lstStyle>
            <a:lvl1pPr marL="0" indent="0" algn="l">
              <a:buNone/>
              <a:defRPr sz="4800" b="1" i="1" cap="all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n-US" dirty="0" smtClean="0"/>
              <a:t>[presentation title]</a:t>
            </a:r>
          </a:p>
        </p:txBody>
      </p:sp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48526" y="4135305"/>
            <a:ext cx="7246960" cy="1201003"/>
          </a:xfrm>
          <a:solidFill>
            <a:schemeClr val="bg1">
              <a:alpha val="21000"/>
            </a:schemeClr>
          </a:solidFill>
        </p:spPr>
        <p:txBody>
          <a:bodyPr/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en-NZ" dirty="0" smtClean="0"/>
              <a:t>[Presenter Name/ Client/ Date]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966" y="405522"/>
            <a:ext cx="2373856" cy="1068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1154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/Conten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-15747" y="0"/>
            <a:ext cx="1040525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flipH="1">
            <a:off x="1100662" y="0"/>
            <a:ext cx="45719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4031417" y="6356418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7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61" y="6372292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673546" y="489325"/>
            <a:ext cx="6452563" cy="787384"/>
          </a:xfrm>
          <a:noFill/>
        </p:spPr>
        <p:txBody>
          <a:bodyPr anchor="ctr" anchorCtr="0"/>
          <a:lstStyle>
            <a:lvl1pPr algn="l">
              <a:defRPr sz="2800" b="1" i="1" cap="all">
                <a:solidFill>
                  <a:srgbClr val="2A2A7E"/>
                </a:solidFill>
              </a:defRPr>
            </a:lvl1pPr>
          </a:lstStyle>
          <a:p>
            <a:r>
              <a:rPr lang="en-US" dirty="0" smtClean="0"/>
              <a:t>[contents/Section Heading]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673225" y="1692277"/>
            <a:ext cx="6453188" cy="4094163"/>
          </a:xfrm>
          <a:effectLst/>
        </p:spPr>
        <p:txBody>
          <a:bodyPr/>
          <a:lstStyle>
            <a:lvl1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 sz="2000"/>
            </a:lvl1pPr>
          </a:lstStyle>
          <a:p>
            <a:pPr marL="285750" indent="-285750">
              <a:buFont typeface="Arial" pitchFamily="34" charset="0"/>
              <a:buChar char="•"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</p:txBody>
      </p:sp>
    </p:spTree>
    <p:extLst>
      <p:ext uri="{BB962C8B-B14F-4D97-AF65-F5344CB8AC3E}">
        <p14:creationId xmlns:p14="http://schemas.microsoft.com/office/powerpoint/2010/main" val="26829466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ignposti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73546" y="489325"/>
            <a:ext cx="6452563" cy="787384"/>
          </a:xfrm>
          <a:noFill/>
        </p:spPr>
        <p:txBody>
          <a:bodyPr anchor="ctr" anchorCtr="0"/>
          <a:lstStyle>
            <a:lvl1pPr algn="l">
              <a:defRPr sz="2800" b="1" i="1" cap="all">
                <a:solidFill>
                  <a:srgbClr val="2A2A7E"/>
                </a:solidFill>
              </a:defRPr>
            </a:lvl1pPr>
          </a:lstStyle>
          <a:p>
            <a:r>
              <a:rPr lang="en-US" dirty="0" smtClean="0"/>
              <a:t>[contents/Section Heading]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-15747" y="0"/>
            <a:ext cx="1040525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flipH="1">
            <a:off x="1100662" y="0"/>
            <a:ext cx="45719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4031417" y="6356418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9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61" y="6372292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673225" y="1801816"/>
            <a:ext cx="6453188" cy="3957637"/>
          </a:xfrm>
        </p:spPr>
        <p:txBody>
          <a:bodyPr/>
          <a:lstStyle>
            <a:lvl1pPr>
              <a:defRPr sz="2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NZ" dirty="0" smtClean="0"/>
              <a:t>[Enter subheadings in grey and current section heading in blue]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3868725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" y="268318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noFill/>
          <a:effectLst>
            <a:outerShdw blurRad="50800" dist="50800" dir="5400000" algn="ctr" rotWithShape="0">
              <a:schemeClr val="bg1"/>
            </a:outerShdw>
          </a:effectLst>
        </p:spPr>
        <p:txBody>
          <a:bodyPr/>
          <a:lstStyle>
            <a:lvl1pPr marL="457200" indent="-457200">
              <a:buSzPct val="100000"/>
              <a:buFont typeface="Wingdings" charset="2"/>
              <a:buChar char="§"/>
              <a:defRPr sz="2400">
                <a:solidFill>
                  <a:srgbClr val="002060"/>
                </a:solidFill>
              </a:defRPr>
            </a:lvl1pPr>
            <a:lvl2pPr marL="914400" indent="-457200">
              <a:buFont typeface="Lucida Grande"/>
              <a:buChar char="­"/>
              <a:defRPr sz="2000">
                <a:solidFill>
                  <a:srgbClr val="002060"/>
                </a:solidFill>
              </a:defRPr>
            </a:lvl2pPr>
            <a:lvl3pPr marL="1143000" indent="-228600"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FontTx/>
              <a:buNone/>
              <a:defRPr sz="1600">
                <a:solidFill>
                  <a:srgbClr val="002060"/>
                </a:solidFill>
              </a:defRPr>
            </a:lvl4pPr>
            <a:lvl5pPr>
              <a:defRPr>
                <a:solidFill>
                  <a:srgbClr val="2A2A7E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57200" y="392144"/>
            <a:ext cx="8229600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3505200" y="6356418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6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61" y="6372292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460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3505200" y="6356418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6533447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 (sim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" y="268318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pic>
        <p:nvPicPr>
          <p:cNvPr id="5" name="Picture 2" descr="Castalia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7" y="6127210"/>
            <a:ext cx="1244600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230191" y="392144"/>
            <a:ext cx="8713787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Contact Us</a:t>
            </a:r>
          </a:p>
        </p:txBody>
      </p:sp>
      <p:sp>
        <p:nvSpPr>
          <p:cNvPr id="2" name="TextBox 1"/>
          <p:cNvSpPr txBox="1"/>
          <p:nvPr userDrawn="1"/>
        </p:nvSpPr>
        <p:spPr>
          <a:xfrm>
            <a:off x="1662550" y="6282045"/>
            <a:ext cx="71270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NZ" sz="1600" b="1" dirty="0" smtClean="0">
                <a:solidFill>
                  <a:srgbClr val="002060"/>
                </a:solidFill>
                <a:ea typeface="MS PGothic" pitchFamily="34" charset="-128"/>
              </a:rPr>
              <a:t>Paris   •   Sydney   •   Wellington   •   Washington, DC.   •   New York   •   Bogotá    </a:t>
            </a:r>
            <a:endParaRPr lang="en-NZ" sz="1600" b="1" dirty="0">
              <a:solidFill>
                <a:srgbClr val="002060"/>
              </a:solidFill>
              <a:ea typeface="MS PGothic" pitchFamily="34" charset="-128"/>
            </a:endParaRP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1882043" y="1518532"/>
            <a:ext cx="5356225" cy="4030935"/>
          </a:xfrm>
        </p:spPr>
        <p:txBody>
          <a:bodyPr wrap="square" anchor="ctr"/>
          <a:lstStyle>
            <a:lvl1pPr marL="0" indent="0" algn="ctr">
              <a:buNone/>
              <a:defRPr sz="2000" b="0" i="0" baseline="0"/>
            </a:lvl1pPr>
            <a:lvl2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1600" b="0" baseline="0">
                <a:solidFill>
                  <a:srgbClr val="002060"/>
                </a:solidFill>
                <a:latin typeface="+mn-lt"/>
              </a:defRPr>
            </a:lvl2pPr>
            <a:lvl3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/>
            </a:lvl3pPr>
            <a:lvl4pPr marL="1371600" indent="0" algn="ctr">
              <a:buNone/>
              <a:defRPr/>
            </a:lvl4pPr>
            <a:lvl5pPr marL="0" indent="0" algn="ctr">
              <a:lnSpc>
                <a:spcPct val="100000"/>
              </a:lnSpc>
              <a:buNone/>
              <a:defRPr sz="1400"/>
            </a:lvl5pPr>
          </a:lstStyle>
          <a:p>
            <a:pPr marL="0" marR="0" lvl="1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[Main Contact Name]</a:t>
            </a:r>
            <a:br>
              <a:rPr lang="en-US" dirty="0" smtClean="0"/>
            </a:br>
            <a:r>
              <a:rPr lang="en-US" dirty="0" smtClean="0"/>
              <a:t>[Title]</a:t>
            </a:r>
            <a:br>
              <a:rPr lang="en-US" dirty="0" smtClean="0"/>
            </a:br>
            <a:r>
              <a:rPr lang="en-US" dirty="0" smtClean="0"/>
              <a:t>Castalia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[Phone Number]</a:t>
            </a:r>
            <a:br>
              <a:rPr lang="en-US" dirty="0" smtClean="0"/>
            </a:br>
            <a:r>
              <a:rPr lang="en-US" dirty="0" smtClean="0"/>
              <a:t>[Mobile Number]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[email address]</a:t>
            </a:r>
            <a:br>
              <a:rPr lang="en-US" dirty="0" smtClean="0"/>
            </a:br>
            <a:r>
              <a:rPr lang="en-US" dirty="0" err="1" smtClean="0"/>
              <a:t>www.castalia-advisors.com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41658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 (detail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-19051" y="5524568"/>
            <a:ext cx="9176400" cy="1368425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" y="268318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230191" y="392144"/>
            <a:ext cx="8713787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Contact Us</a:t>
            </a:r>
          </a:p>
        </p:txBody>
      </p:sp>
      <p:sp>
        <p:nvSpPr>
          <p:cNvPr id="22" name="Text Placeholder 1"/>
          <p:cNvSpPr txBox="1">
            <a:spLocks/>
          </p:cNvSpPr>
          <p:nvPr userDrawn="1"/>
        </p:nvSpPr>
        <p:spPr bwMode="auto">
          <a:xfrm>
            <a:off x="3065443" y="5538538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Wellington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Level 2, 88 The Terrace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PO Box 10-225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Wellington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New Zealand</a:t>
            </a:r>
          </a:p>
        </p:txBody>
      </p:sp>
      <p:sp>
        <p:nvSpPr>
          <p:cNvPr id="23" name="Text Placeholder 1"/>
          <p:cNvSpPr txBox="1">
            <a:spLocks/>
          </p:cNvSpPr>
          <p:nvPr userDrawn="1"/>
        </p:nvSpPr>
        <p:spPr bwMode="auto">
          <a:xfrm>
            <a:off x="1555411" y="5531742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Sydney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36 -38 Young Street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Sydney, NSW 2000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Australia</a:t>
            </a:r>
          </a:p>
        </p:txBody>
      </p:sp>
      <p:sp>
        <p:nvSpPr>
          <p:cNvPr id="24" name="Text Placeholder 1"/>
          <p:cNvSpPr txBox="1">
            <a:spLocks/>
          </p:cNvSpPr>
          <p:nvPr userDrawn="1"/>
        </p:nvSpPr>
        <p:spPr bwMode="auto">
          <a:xfrm>
            <a:off x="4585438" y="5531742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Washington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1747 Pennsylvania Ave NW Suite 1200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Washington DC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20006, USA</a:t>
            </a:r>
          </a:p>
        </p:txBody>
      </p:sp>
      <p:sp>
        <p:nvSpPr>
          <p:cNvPr id="25" name="Text Placeholder 1"/>
          <p:cNvSpPr txBox="1">
            <a:spLocks/>
          </p:cNvSpPr>
          <p:nvPr userDrawn="1"/>
        </p:nvSpPr>
        <p:spPr bwMode="auto">
          <a:xfrm>
            <a:off x="6107347" y="5535265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New York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200 Park Avenue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Suite 1744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New York, NY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10166, USA</a:t>
            </a:r>
          </a:p>
        </p:txBody>
      </p:sp>
      <p:sp>
        <p:nvSpPr>
          <p:cNvPr id="26" name="Text Placeholder 1"/>
          <p:cNvSpPr txBox="1">
            <a:spLocks/>
          </p:cNvSpPr>
          <p:nvPr userDrawn="1"/>
        </p:nvSpPr>
        <p:spPr bwMode="auto">
          <a:xfrm>
            <a:off x="7617379" y="5535265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ES_tradnl" sz="1400" b="1" dirty="0" smtClean="0">
                <a:solidFill>
                  <a:srgbClr val="FFFFFF"/>
                </a:solidFill>
              </a:rPr>
              <a:t>Bogotá</a:t>
            </a:r>
            <a:endParaRPr lang="es-ES_tradnl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Carrera 7 No. 99-53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Torre 1, Oficina 1424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Bogotá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Colombia</a:t>
            </a:r>
            <a:endParaRPr lang="es-ES_tradnl" sz="900" dirty="0">
              <a:solidFill>
                <a:srgbClr val="FFFFFF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1882043" y="1187478"/>
            <a:ext cx="5356225" cy="4030935"/>
          </a:xfrm>
        </p:spPr>
        <p:txBody>
          <a:bodyPr wrap="square" anchor="ctr"/>
          <a:lstStyle>
            <a:lvl1pPr marL="0" indent="0" algn="ctr">
              <a:buNone/>
              <a:defRPr sz="2000" b="0" i="0" baseline="0"/>
            </a:lvl1pPr>
            <a:lvl2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1600" b="0" baseline="0">
                <a:solidFill>
                  <a:srgbClr val="002060"/>
                </a:solidFill>
                <a:latin typeface="+mn-lt"/>
              </a:defRPr>
            </a:lvl2pPr>
            <a:lvl3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/>
            </a:lvl3pPr>
            <a:lvl4pPr marL="1371600" indent="0" algn="ctr">
              <a:buNone/>
              <a:defRPr/>
            </a:lvl4pPr>
            <a:lvl5pPr marL="0" indent="0" algn="ctr">
              <a:lnSpc>
                <a:spcPct val="100000"/>
              </a:lnSpc>
              <a:buNone/>
              <a:defRPr sz="1400"/>
            </a:lvl5pPr>
          </a:lstStyle>
          <a:p>
            <a:pPr marL="0" marR="0" lvl="1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[Main Contact Name]</a:t>
            </a:r>
            <a:br>
              <a:rPr lang="en-US" dirty="0" smtClean="0"/>
            </a:br>
            <a:r>
              <a:rPr lang="en-US" dirty="0" smtClean="0"/>
              <a:t>[Title]</a:t>
            </a:r>
            <a:br>
              <a:rPr lang="en-US" dirty="0" smtClean="0"/>
            </a:br>
            <a:r>
              <a:rPr lang="en-US" dirty="0" smtClean="0"/>
              <a:t>Castalia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[Phone Number]</a:t>
            </a:r>
            <a:br>
              <a:rPr lang="en-US" dirty="0" smtClean="0"/>
            </a:br>
            <a:r>
              <a:rPr lang="en-US" dirty="0" smtClean="0"/>
              <a:t>[Mobile Number]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[email address]</a:t>
            </a:r>
            <a:br>
              <a:rPr lang="en-US" dirty="0" smtClean="0"/>
            </a:br>
            <a:r>
              <a:rPr lang="en-US" dirty="0" err="1" smtClean="0"/>
              <a:t>www.castalia-advisors.com</a:t>
            </a:r>
            <a:endParaRPr lang="en-US" dirty="0" smtClean="0"/>
          </a:p>
        </p:txBody>
      </p:sp>
      <p:sp>
        <p:nvSpPr>
          <p:cNvPr id="29" name="Text Placeholder 1"/>
          <p:cNvSpPr txBox="1">
            <a:spLocks/>
          </p:cNvSpPr>
          <p:nvPr userDrawn="1"/>
        </p:nvSpPr>
        <p:spPr bwMode="auto">
          <a:xfrm>
            <a:off x="69127" y="5531711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Paris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7 Rue Claude </a:t>
            </a:r>
            <a:r>
              <a:rPr lang="en-NZ" sz="900" dirty="0" err="1" smtClean="0">
                <a:solidFill>
                  <a:srgbClr val="FFFFFF"/>
                </a:solidFill>
              </a:rPr>
              <a:t>Chahu</a:t>
            </a:r>
            <a:endParaRPr lang="en-NZ" sz="900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75116 Paris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France</a:t>
            </a:r>
          </a:p>
        </p:txBody>
      </p:sp>
    </p:spTree>
    <p:extLst>
      <p:ext uri="{BB962C8B-B14F-4D97-AF65-F5344CB8AC3E}">
        <p14:creationId xmlns:p14="http://schemas.microsoft.com/office/powerpoint/2010/main" val="11670481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4763"/>
            <a:ext cx="9180513" cy="625476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pic>
        <p:nvPicPr>
          <p:cNvPr id="9" name="Picture 2" descr="Castalia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634" y="1261376"/>
            <a:ext cx="217805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" y="5892800"/>
            <a:ext cx="9161463" cy="977900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defTabSz="457200">
              <a:defRPr/>
            </a:pPr>
            <a:endParaRPr lang="en-NZ" sz="2400" i="1" dirty="0">
              <a:solidFill>
                <a:srgbClr val="FFFF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" y="3028953"/>
            <a:ext cx="9161463" cy="1368425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32" name="Picture Placeholder 31"/>
          <p:cNvSpPr>
            <a:spLocks noGrp="1"/>
          </p:cNvSpPr>
          <p:nvPr>
            <p:ph type="pic" sz="quarter" idx="12"/>
          </p:nvPr>
        </p:nvSpPr>
        <p:spPr>
          <a:xfrm>
            <a:off x="23" y="4397431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3" name="Picture Placeholder 31"/>
          <p:cNvSpPr>
            <a:spLocks noGrp="1"/>
          </p:cNvSpPr>
          <p:nvPr>
            <p:ph type="pic" sz="quarter" idx="13"/>
          </p:nvPr>
        </p:nvSpPr>
        <p:spPr>
          <a:xfrm>
            <a:off x="2297141" y="4397431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5" name="Picture Placeholder 31"/>
          <p:cNvSpPr>
            <a:spLocks noGrp="1"/>
          </p:cNvSpPr>
          <p:nvPr>
            <p:ph type="pic" sz="quarter" idx="15"/>
          </p:nvPr>
        </p:nvSpPr>
        <p:spPr>
          <a:xfrm>
            <a:off x="6891367" y="4397431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4" name="Picture Placeholder 31"/>
          <p:cNvSpPr>
            <a:spLocks noGrp="1"/>
          </p:cNvSpPr>
          <p:nvPr>
            <p:ph type="pic" sz="quarter" idx="14"/>
          </p:nvPr>
        </p:nvSpPr>
        <p:spPr>
          <a:xfrm>
            <a:off x="4594254" y="4397431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297261" y="3377325"/>
            <a:ext cx="8595919" cy="622300"/>
          </a:xfrm>
        </p:spPr>
        <p:txBody>
          <a:bodyPr>
            <a:normAutofit/>
          </a:bodyPr>
          <a:lstStyle>
            <a:lvl1pPr marL="0" indent="0" algn="r">
              <a:buNone/>
              <a:defRPr sz="3200" b="1" i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[Title]</a:t>
            </a:r>
          </a:p>
        </p:txBody>
      </p:sp>
      <p:sp>
        <p:nvSpPr>
          <p:cNvPr id="30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2608263" y="6029070"/>
            <a:ext cx="6284912" cy="622300"/>
          </a:xfrm>
        </p:spPr>
        <p:txBody>
          <a:bodyPr>
            <a:normAutofit/>
          </a:bodyPr>
          <a:lstStyle>
            <a:lvl1pPr marL="0" indent="0" algn="r">
              <a:buNone/>
              <a:defRPr sz="2400" b="0" i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[Presenter], [Month Year]</a:t>
            </a:r>
          </a:p>
        </p:txBody>
      </p:sp>
    </p:spTree>
    <p:extLst>
      <p:ext uri="{BB962C8B-B14F-4D97-AF65-F5344CB8AC3E}">
        <p14:creationId xmlns:p14="http://schemas.microsoft.com/office/powerpoint/2010/main" val="25329845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06"/>
          <a:stretch/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948526" y="2238284"/>
            <a:ext cx="7246960" cy="1897039"/>
          </a:xfrm>
          <a:solidFill>
            <a:schemeClr val="bg1">
              <a:alpha val="45000"/>
            </a:schemeClr>
          </a:solidFill>
        </p:spPr>
        <p:txBody>
          <a:bodyPr anchor="b">
            <a:normAutofit/>
          </a:bodyPr>
          <a:lstStyle>
            <a:lvl1pPr marL="0" indent="0" algn="l">
              <a:buNone/>
              <a:defRPr sz="4800" b="1" i="1" cap="all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n-US" dirty="0" smtClean="0"/>
              <a:t>[presentation title]</a:t>
            </a:r>
          </a:p>
        </p:txBody>
      </p:sp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48526" y="4135305"/>
            <a:ext cx="7246960" cy="1201003"/>
          </a:xfrm>
          <a:solidFill>
            <a:schemeClr val="bg1">
              <a:alpha val="21000"/>
            </a:schemeClr>
          </a:solidFill>
        </p:spPr>
        <p:txBody>
          <a:bodyPr/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en-NZ" dirty="0" smtClean="0"/>
              <a:t>[Presenter Name/ Client/ Date]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966" y="405522"/>
            <a:ext cx="2373856" cy="1068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439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0E33-20DA-4D99-8BED-8750A0A9E963}" type="datetimeFigureOut">
              <a:rPr lang="en-US" smtClean="0"/>
              <a:t>9/14/2014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AC026-A3D7-40E6-8476-966772726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66848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/Conten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-15747" y="0"/>
            <a:ext cx="1040525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flipH="1">
            <a:off x="1100656" y="0"/>
            <a:ext cx="45719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4031417" y="6356406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7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55" y="6372280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673546" y="489325"/>
            <a:ext cx="6452563" cy="787384"/>
          </a:xfrm>
          <a:noFill/>
        </p:spPr>
        <p:txBody>
          <a:bodyPr anchor="ctr" anchorCtr="0"/>
          <a:lstStyle>
            <a:lvl1pPr algn="l">
              <a:defRPr sz="2800" b="1" i="1" cap="all">
                <a:solidFill>
                  <a:srgbClr val="2A2A7E"/>
                </a:solidFill>
              </a:defRPr>
            </a:lvl1pPr>
          </a:lstStyle>
          <a:p>
            <a:r>
              <a:rPr lang="en-US" dirty="0" smtClean="0"/>
              <a:t>[contents/Section Heading]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673225" y="1692277"/>
            <a:ext cx="6453188" cy="4094163"/>
          </a:xfrm>
          <a:effectLst/>
        </p:spPr>
        <p:txBody>
          <a:bodyPr/>
          <a:lstStyle>
            <a:lvl1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 sz="2000"/>
            </a:lvl1pPr>
          </a:lstStyle>
          <a:p>
            <a:pPr marL="285750" indent="-285750">
              <a:buFont typeface="Arial" pitchFamily="34" charset="0"/>
              <a:buChar char="•"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</p:txBody>
      </p:sp>
    </p:spTree>
    <p:extLst>
      <p:ext uri="{BB962C8B-B14F-4D97-AF65-F5344CB8AC3E}">
        <p14:creationId xmlns:p14="http://schemas.microsoft.com/office/powerpoint/2010/main" val="20399862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ignposti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73546" y="489325"/>
            <a:ext cx="6452563" cy="787384"/>
          </a:xfrm>
          <a:noFill/>
        </p:spPr>
        <p:txBody>
          <a:bodyPr anchor="ctr" anchorCtr="0"/>
          <a:lstStyle>
            <a:lvl1pPr algn="l">
              <a:defRPr sz="2800" b="1" i="1" cap="all">
                <a:solidFill>
                  <a:srgbClr val="2A2A7E"/>
                </a:solidFill>
              </a:defRPr>
            </a:lvl1pPr>
          </a:lstStyle>
          <a:p>
            <a:r>
              <a:rPr lang="en-US" dirty="0" smtClean="0"/>
              <a:t>[contents/Section Heading]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-15747" y="0"/>
            <a:ext cx="1040525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flipH="1">
            <a:off x="1100656" y="0"/>
            <a:ext cx="45719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4031417" y="6356406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9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55" y="6372280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673225" y="1801816"/>
            <a:ext cx="6453188" cy="3957637"/>
          </a:xfrm>
        </p:spPr>
        <p:txBody>
          <a:bodyPr/>
          <a:lstStyle>
            <a:lvl1pPr>
              <a:defRPr sz="2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NZ" dirty="0" smtClean="0"/>
              <a:t>[Enter subheadings in grey and current section heading in blue]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668611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" y="268318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noFill/>
          <a:effectLst>
            <a:outerShdw blurRad="50800" dist="50800" dir="5400000" algn="ctr" rotWithShape="0">
              <a:schemeClr val="bg1"/>
            </a:outerShdw>
          </a:effectLst>
        </p:spPr>
        <p:txBody>
          <a:bodyPr/>
          <a:lstStyle>
            <a:lvl1pPr marL="457200" indent="-457200">
              <a:buSzPct val="100000"/>
              <a:buFont typeface="Wingdings" charset="2"/>
              <a:buChar char="§"/>
              <a:defRPr sz="2400">
                <a:solidFill>
                  <a:srgbClr val="002060"/>
                </a:solidFill>
              </a:defRPr>
            </a:lvl1pPr>
            <a:lvl2pPr marL="914400" indent="-457200">
              <a:buFont typeface="Lucida Grande"/>
              <a:buChar char="­"/>
              <a:defRPr sz="2000">
                <a:solidFill>
                  <a:srgbClr val="002060"/>
                </a:solidFill>
              </a:defRPr>
            </a:lvl2pPr>
            <a:lvl3pPr marL="1143000" indent="-228600"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FontTx/>
              <a:buNone/>
              <a:defRPr sz="1600">
                <a:solidFill>
                  <a:srgbClr val="002060"/>
                </a:solidFill>
              </a:defRPr>
            </a:lvl4pPr>
            <a:lvl5pPr>
              <a:defRPr>
                <a:solidFill>
                  <a:srgbClr val="2A2A7E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57200" y="392144"/>
            <a:ext cx="8229600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3505200" y="6356406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6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55" y="6372280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3863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3505200" y="6356406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2936817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 (sim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" y="268318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pic>
        <p:nvPicPr>
          <p:cNvPr id="5" name="Picture 2" descr="Castalia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7" y="6127198"/>
            <a:ext cx="1244600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230191" y="392144"/>
            <a:ext cx="8713787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Contact Us</a:t>
            </a:r>
          </a:p>
        </p:txBody>
      </p:sp>
      <p:sp>
        <p:nvSpPr>
          <p:cNvPr id="2" name="TextBox 1"/>
          <p:cNvSpPr txBox="1"/>
          <p:nvPr userDrawn="1"/>
        </p:nvSpPr>
        <p:spPr>
          <a:xfrm>
            <a:off x="1662550" y="6282045"/>
            <a:ext cx="71270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NZ" sz="1600" b="1" dirty="0" smtClean="0">
                <a:solidFill>
                  <a:srgbClr val="002060"/>
                </a:solidFill>
                <a:ea typeface="MS PGothic" pitchFamily="34" charset="-128"/>
              </a:rPr>
              <a:t>Paris   •   Sydney   •   Wellington   •   Washington, DC.   •   New York   •   Bogotá    </a:t>
            </a:r>
            <a:endParaRPr lang="en-NZ" sz="1600" b="1" dirty="0">
              <a:solidFill>
                <a:srgbClr val="002060"/>
              </a:solidFill>
              <a:ea typeface="MS PGothic" pitchFamily="34" charset="-128"/>
            </a:endParaRP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1882041" y="1518532"/>
            <a:ext cx="5356225" cy="4030935"/>
          </a:xfrm>
        </p:spPr>
        <p:txBody>
          <a:bodyPr wrap="square" anchor="ctr"/>
          <a:lstStyle>
            <a:lvl1pPr marL="0" indent="0" algn="ctr">
              <a:buNone/>
              <a:defRPr sz="2000" b="0" i="0" baseline="0"/>
            </a:lvl1pPr>
            <a:lvl2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1600" b="0" baseline="0">
                <a:solidFill>
                  <a:srgbClr val="002060"/>
                </a:solidFill>
                <a:latin typeface="+mn-lt"/>
              </a:defRPr>
            </a:lvl2pPr>
            <a:lvl3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/>
            </a:lvl3pPr>
            <a:lvl4pPr marL="1371600" indent="0" algn="ctr">
              <a:buNone/>
              <a:defRPr/>
            </a:lvl4pPr>
            <a:lvl5pPr marL="0" indent="0" algn="ctr">
              <a:lnSpc>
                <a:spcPct val="100000"/>
              </a:lnSpc>
              <a:buNone/>
              <a:defRPr sz="1400"/>
            </a:lvl5pPr>
          </a:lstStyle>
          <a:p>
            <a:pPr marL="0" marR="0" lvl="1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[Main Contact Name]</a:t>
            </a:r>
            <a:br>
              <a:rPr lang="en-US" dirty="0" smtClean="0"/>
            </a:br>
            <a:r>
              <a:rPr lang="en-US" dirty="0" smtClean="0"/>
              <a:t>[Title]</a:t>
            </a:r>
            <a:br>
              <a:rPr lang="en-US" dirty="0" smtClean="0"/>
            </a:br>
            <a:r>
              <a:rPr lang="en-US" dirty="0" smtClean="0"/>
              <a:t>Castalia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[Phone Number]</a:t>
            </a:r>
            <a:br>
              <a:rPr lang="en-US" dirty="0" smtClean="0"/>
            </a:br>
            <a:r>
              <a:rPr lang="en-US" dirty="0" smtClean="0"/>
              <a:t>[Mobile Number]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[email address]</a:t>
            </a:r>
            <a:br>
              <a:rPr lang="en-US" dirty="0" smtClean="0"/>
            </a:br>
            <a:r>
              <a:rPr lang="en-US" dirty="0" err="1" smtClean="0"/>
              <a:t>www.castalia-advisors.com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1766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 (detail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-19051" y="5524556"/>
            <a:ext cx="9176400" cy="1368425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" y="268318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230191" y="392144"/>
            <a:ext cx="8713787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Contact Us</a:t>
            </a:r>
          </a:p>
        </p:txBody>
      </p:sp>
      <p:sp>
        <p:nvSpPr>
          <p:cNvPr id="22" name="Text Placeholder 1"/>
          <p:cNvSpPr txBox="1">
            <a:spLocks/>
          </p:cNvSpPr>
          <p:nvPr userDrawn="1"/>
        </p:nvSpPr>
        <p:spPr bwMode="auto">
          <a:xfrm>
            <a:off x="3065443" y="5538526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Wellington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Level 2, 88 The Terrace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PO Box 10-225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Wellington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New Zealand</a:t>
            </a:r>
          </a:p>
        </p:txBody>
      </p:sp>
      <p:sp>
        <p:nvSpPr>
          <p:cNvPr id="23" name="Text Placeholder 1"/>
          <p:cNvSpPr txBox="1">
            <a:spLocks/>
          </p:cNvSpPr>
          <p:nvPr userDrawn="1"/>
        </p:nvSpPr>
        <p:spPr bwMode="auto">
          <a:xfrm>
            <a:off x="1555411" y="5531730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Sydney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36 -38 Young Street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Sydney, NSW 2000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Australia</a:t>
            </a:r>
          </a:p>
        </p:txBody>
      </p:sp>
      <p:sp>
        <p:nvSpPr>
          <p:cNvPr id="24" name="Text Placeholder 1"/>
          <p:cNvSpPr txBox="1">
            <a:spLocks/>
          </p:cNvSpPr>
          <p:nvPr userDrawn="1"/>
        </p:nvSpPr>
        <p:spPr bwMode="auto">
          <a:xfrm>
            <a:off x="4585438" y="5531730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Washington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1747 Pennsylvania Ave NW Suite 1200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Washington DC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20006, USA</a:t>
            </a:r>
          </a:p>
        </p:txBody>
      </p:sp>
      <p:sp>
        <p:nvSpPr>
          <p:cNvPr id="25" name="Text Placeholder 1"/>
          <p:cNvSpPr txBox="1">
            <a:spLocks/>
          </p:cNvSpPr>
          <p:nvPr userDrawn="1"/>
        </p:nvSpPr>
        <p:spPr bwMode="auto">
          <a:xfrm>
            <a:off x="6107347" y="5535253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New York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200 Park Avenue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Suite 1744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New York, NY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10166, USA</a:t>
            </a:r>
          </a:p>
        </p:txBody>
      </p:sp>
      <p:sp>
        <p:nvSpPr>
          <p:cNvPr id="26" name="Text Placeholder 1"/>
          <p:cNvSpPr txBox="1">
            <a:spLocks/>
          </p:cNvSpPr>
          <p:nvPr userDrawn="1"/>
        </p:nvSpPr>
        <p:spPr bwMode="auto">
          <a:xfrm>
            <a:off x="7617379" y="5535253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ES_tradnl" sz="1400" b="1" dirty="0" smtClean="0">
                <a:solidFill>
                  <a:srgbClr val="FFFFFF"/>
                </a:solidFill>
              </a:rPr>
              <a:t>Bogotá</a:t>
            </a:r>
            <a:endParaRPr lang="es-ES_tradnl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Carrera 7 No. 99-53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Torre 1, Oficina 1424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Bogotá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Colombia</a:t>
            </a:r>
            <a:endParaRPr lang="es-ES_tradnl" sz="900" dirty="0">
              <a:solidFill>
                <a:srgbClr val="FFFFFF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1882041" y="1187478"/>
            <a:ext cx="5356225" cy="4030935"/>
          </a:xfrm>
        </p:spPr>
        <p:txBody>
          <a:bodyPr wrap="square" anchor="ctr"/>
          <a:lstStyle>
            <a:lvl1pPr marL="0" indent="0" algn="ctr">
              <a:buNone/>
              <a:defRPr sz="2000" b="0" i="0" baseline="0"/>
            </a:lvl1pPr>
            <a:lvl2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1600" b="0" baseline="0">
                <a:solidFill>
                  <a:srgbClr val="002060"/>
                </a:solidFill>
                <a:latin typeface="+mn-lt"/>
              </a:defRPr>
            </a:lvl2pPr>
            <a:lvl3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/>
            </a:lvl3pPr>
            <a:lvl4pPr marL="1371600" indent="0" algn="ctr">
              <a:buNone/>
              <a:defRPr/>
            </a:lvl4pPr>
            <a:lvl5pPr marL="0" indent="0" algn="ctr">
              <a:lnSpc>
                <a:spcPct val="100000"/>
              </a:lnSpc>
              <a:buNone/>
              <a:defRPr sz="1400"/>
            </a:lvl5pPr>
          </a:lstStyle>
          <a:p>
            <a:pPr marL="0" marR="0" lvl="1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[Main Contact Name]</a:t>
            </a:r>
            <a:br>
              <a:rPr lang="en-US" dirty="0" smtClean="0"/>
            </a:br>
            <a:r>
              <a:rPr lang="en-US" dirty="0" smtClean="0"/>
              <a:t>[Title]</a:t>
            </a:r>
            <a:br>
              <a:rPr lang="en-US" dirty="0" smtClean="0"/>
            </a:br>
            <a:r>
              <a:rPr lang="en-US" dirty="0" smtClean="0"/>
              <a:t>Castalia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[Phone Number]</a:t>
            </a:r>
            <a:br>
              <a:rPr lang="en-US" dirty="0" smtClean="0"/>
            </a:br>
            <a:r>
              <a:rPr lang="en-US" dirty="0" smtClean="0"/>
              <a:t>[Mobile Number]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[email address]</a:t>
            </a:r>
            <a:br>
              <a:rPr lang="en-US" dirty="0" smtClean="0"/>
            </a:br>
            <a:r>
              <a:rPr lang="en-US" dirty="0" err="1" smtClean="0"/>
              <a:t>www.castalia-advisors.com</a:t>
            </a:r>
            <a:endParaRPr lang="en-US" dirty="0" smtClean="0"/>
          </a:p>
        </p:txBody>
      </p:sp>
      <p:sp>
        <p:nvSpPr>
          <p:cNvPr id="29" name="Text Placeholder 1"/>
          <p:cNvSpPr txBox="1">
            <a:spLocks/>
          </p:cNvSpPr>
          <p:nvPr userDrawn="1"/>
        </p:nvSpPr>
        <p:spPr bwMode="auto">
          <a:xfrm>
            <a:off x="69127" y="5531699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Paris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7 Rue Claude </a:t>
            </a:r>
            <a:r>
              <a:rPr lang="en-NZ" sz="900" dirty="0" err="1" smtClean="0">
                <a:solidFill>
                  <a:srgbClr val="FFFFFF"/>
                </a:solidFill>
              </a:rPr>
              <a:t>Chahu</a:t>
            </a:r>
            <a:endParaRPr lang="en-NZ" sz="900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75116 Paris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France</a:t>
            </a:r>
          </a:p>
        </p:txBody>
      </p:sp>
    </p:spTree>
    <p:extLst>
      <p:ext uri="{BB962C8B-B14F-4D97-AF65-F5344CB8AC3E}">
        <p14:creationId xmlns:p14="http://schemas.microsoft.com/office/powerpoint/2010/main" val="16483346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6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0E33-20DA-4D99-8BED-8750A0A9E963}" type="datetimeFigureOut">
              <a:rPr lang="en-US" smtClean="0"/>
              <a:t>9/14/2014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AC026-A3D7-40E6-8476-966772726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83736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4763"/>
            <a:ext cx="9180513" cy="625476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pic>
        <p:nvPicPr>
          <p:cNvPr id="9" name="Picture 2" descr="Castalia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634" y="1261376"/>
            <a:ext cx="217805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" y="5892800"/>
            <a:ext cx="9161463" cy="977900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defTabSz="457200">
              <a:defRPr/>
            </a:pPr>
            <a:endParaRPr lang="en-NZ" sz="2400" i="1" dirty="0">
              <a:solidFill>
                <a:srgbClr val="FFFF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" y="3028953"/>
            <a:ext cx="9161463" cy="1368425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32" name="Picture Placeholder 31"/>
          <p:cNvSpPr>
            <a:spLocks noGrp="1"/>
          </p:cNvSpPr>
          <p:nvPr>
            <p:ph type="pic" sz="quarter" idx="12"/>
          </p:nvPr>
        </p:nvSpPr>
        <p:spPr>
          <a:xfrm>
            <a:off x="16" y="4397407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3" name="Picture Placeholder 31"/>
          <p:cNvSpPr>
            <a:spLocks noGrp="1"/>
          </p:cNvSpPr>
          <p:nvPr>
            <p:ph type="pic" sz="quarter" idx="13"/>
          </p:nvPr>
        </p:nvSpPr>
        <p:spPr>
          <a:xfrm>
            <a:off x="2297129" y="4397407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5" name="Picture Placeholder 31"/>
          <p:cNvSpPr>
            <a:spLocks noGrp="1"/>
          </p:cNvSpPr>
          <p:nvPr>
            <p:ph type="pic" sz="quarter" idx="15"/>
          </p:nvPr>
        </p:nvSpPr>
        <p:spPr>
          <a:xfrm>
            <a:off x="6891355" y="4397407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4" name="Picture Placeholder 31"/>
          <p:cNvSpPr>
            <a:spLocks noGrp="1"/>
          </p:cNvSpPr>
          <p:nvPr>
            <p:ph type="pic" sz="quarter" idx="14"/>
          </p:nvPr>
        </p:nvSpPr>
        <p:spPr>
          <a:xfrm>
            <a:off x="4594242" y="4397407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297261" y="3377325"/>
            <a:ext cx="8595919" cy="622300"/>
          </a:xfrm>
        </p:spPr>
        <p:txBody>
          <a:bodyPr>
            <a:normAutofit/>
          </a:bodyPr>
          <a:lstStyle>
            <a:lvl1pPr marL="0" indent="0" algn="r">
              <a:buNone/>
              <a:defRPr sz="3200" b="1" i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[Title]</a:t>
            </a:r>
          </a:p>
        </p:txBody>
      </p:sp>
      <p:sp>
        <p:nvSpPr>
          <p:cNvPr id="30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2608263" y="6029070"/>
            <a:ext cx="6284912" cy="622300"/>
          </a:xfrm>
        </p:spPr>
        <p:txBody>
          <a:bodyPr>
            <a:normAutofit/>
          </a:bodyPr>
          <a:lstStyle>
            <a:lvl1pPr marL="0" indent="0" algn="r">
              <a:buNone/>
              <a:defRPr sz="2400" b="0" i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[Presenter], [Month Year]</a:t>
            </a:r>
          </a:p>
        </p:txBody>
      </p:sp>
    </p:spTree>
    <p:extLst>
      <p:ext uri="{BB962C8B-B14F-4D97-AF65-F5344CB8AC3E}">
        <p14:creationId xmlns:p14="http://schemas.microsoft.com/office/powerpoint/2010/main" val="19545317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06"/>
          <a:stretch/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948526" y="2238260"/>
            <a:ext cx="7246960" cy="1897039"/>
          </a:xfrm>
          <a:solidFill>
            <a:schemeClr val="bg1">
              <a:alpha val="45000"/>
            </a:schemeClr>
          </a:solidFill>
        </p:spPr>
        <p:txBody>
          <a:bodyPr anchor="b">
            <a:normAutofit/>
          </a:bodyPr>
          <a:lstStyle>
            <a:lvl1pPr marL="0" indent="0" algn="l">
              <a:buNone/>
              <a:defRPr sz="4800" b="1" i="1" cap="all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n-US" dirty="0" smtClean="0"/>
              <a:t>[presentation title]</a:t>
            </a:r>
          </a:p>
        </p:txBody>
      </p:sp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48526" y="4135285"/>
            <a:ext cx="7246960" cy="1201003"/>
          </a:xfrm>
          <a:solidFill>
            <a:schemeClr val="bg1">
              <a:alpha val="21000"/>
            </a:schemeClr>
          </a:solidFill>
        </p:spPr>
        <p:txBody>
          <a:bodyPr/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en-NZ" dirty="0" smtClean="0"/>
              <a:t>[Presenter Name/ Client/ Date]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966" y="405522"/>
            <a:ext cx="2373856" cy="1068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223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/Conten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-15751" y="0"/>
            <a:ext cx="1040525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flipH="1">
            <a:off x="1100644" y="0"/>
            <a:ext cx="45719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4031417" y="6356382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7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43" y="6372256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673534" y="489325"/>
            <a:ext cx="6452563" cy="787384"/>
          </a:xfrm>
          <a:noFill/>
        </p:spPr>
        <p:txBody>
          <a:bodyPr anchor="ctr" anchorCtr="0"/>
          <a:lstStyle>
            <a:lvl1pPr algn="l">
              <a:defRPr sz="2800" b="1" i="1" cap="all">
                <a:solidFill>
                  <a:srgbClr val="2A2A7E"/>
                </a:solidFill>
              </a:defRPr>
            </a:lvl1pPr>
          </a:lstStyle>
          <a:p>
            <a:r>
              <a:rPr lang="en-US" dirty="0" smtClean="0"/>
              <a:t>[contents/Section Heading]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673225" y="1692277"/>
            <a:ext cx="6453188" cy="4094163"/>
          </a:xfrm>
          <a:effectLst/>
        </p:spPr>
        <p:txBody>
          <a:bodyPr/>
          <a:lstStyle>
            <a:lvl1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 sz="2000"/>
            </a:lvl1pPr>
          </a:lstStyle>
          <a:p>
            <a:pPr marL="285750" indent="-285750">
              <a:buFont typeface="Arial" pitchFamily="34" charset="0"/>
              <a:buChar char="•"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</p:txBody>
      </p:sp>
    </p:spTree>
    <p:extLst>
      <p:ext uri="{BB962C8B-B14F-4D97-AF65-F5344CB8AC3E}">
        <p14:creationId xmlns:p14="http://schemas.microsoft.com/office/powerpoint/2010/main" val="12549291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0E33-20DA-4D99-8BED-8750A0A9E963}" type="datetimeFigureOut">
              <a:rPr lang="en-US" smtClean="0"/>
              <a:t>9/14/2014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AC026-A3D7-40E6-8476-966772726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02448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ignposti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73534" y="489325"/>
            <a:ext cx="6452563" cy="787384"/>
          </a:xfrm>
          <a:noFill/>
        </p:spPr>
        <p:txBody>
          <a:bodyPr anchor="ctr" anchorCtr="0"/>
          <a:lstStyle>
            <a:lvl1pPr algn="l">
              <a:defRPr sz="2800" b="1" i="1" cap="all">
                <a:solidFill>
                  <a:srgbClr val="2A2A7E"/>
                </a:solidFill>
              </a:defRPr>
            </a:lvl1pPr>
          </a:lstStyle>
          <a:p>
            <a:r>
              <a:rPr lang="en-US" dirty="0" smtClean="0"/>
              <a:t>[contents/Section Heading]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-15751" y="0"/>
            <a:ext cx="1040525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flipH="1">
            <a:off x="1100644" y="0"/>
            <a:ext cx="45719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4031417" y="6356382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9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43" y="6372256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673225" y="1801816"/>
            <a:ext cx="6453188" cy="3957637"/>
          </a:xfrm>
        </p:spPr>
        <p:txBody>
          <a:bodyPr/>
          <a:lstStyle>
            <a:lvl1pPr>
              <a:defRPr sz="2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NZ" dirty="0" smtClean="0"/>
              <a:t>[Enter subheadings in grey and current section heading in blue]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3098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" y="268307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noFill/>
          <a:effectLst>
            <a:outerShdw blurRad="50800" dist="50800" dir="5400000" algn="ctr" rotWithShape="0">
              <a:schemeClr val="bg1"/>
            </a:outerShdw>
          </a:effectLst>
        </p:spPr>
        <p:txBody>
          <a:bodyPr/>
          <a:lstStyle>
            <a:lvl1pPr marL="457200" indent="-457200">
              <a:buSzPct val="100000"/>
              <a:buFont typeface="Wingdings" charset="2"/>
              <a:buChar char="§"/>
              <a:defRPr sz="2400">
                <a:solidFill>
                  <a:srgbClr val="002060"/>
                </a:solidFill>
              </a:defRPr>
            </a:lvl1pPr>
            <a:lvl2pPr marL="914400" indent="-457200">
              <a:buFont typeface="Lucida Grande"/>
              <a:buChar char="­"/>
              <a:defRPr sz="2000">
                <a:solidFill>
                  <a:srgbClr val="002060"/>
                </a:solidFill>
              </a:defRPr>
            </a:lvl2pPr>
            <a:lvl3pPr marL="1143000" indent="-228600"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FontTx/>
              <a:buNone/>
              <a:defRPr sz="1600">
                <a:solidFill>
                  <a:srgbClr val="002060"/>
                </a:solidFill>
              </a:defRPr>
            </a:lvl4pPr>
            <a:lvl5pPr>
              <a:defRPr>
                <a:solidFill>
                  <a:srgbClr val="2A2A7E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57200" y="392133"/>
            <a:ext cx="8229600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3505200" y="6356382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6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43" y="6372256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2357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3505200" y="6356382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661927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 (sim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" y="268307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pic>
        <p:nvPicPr>
          <p:cNvPr id="5" name="Picture 2" descr="Castalia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7" y="6127174"/>
            <a:ext cx="1244600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230191" y="392133"/>
            <a:ext cx="8713787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Contact Us</a:t>
            </a:r>
          </a:p>
        </p:txBody>
      </p:sp>
      <p:sp>
        <p:nvSpPr>
          <p:cNvPr id="2" name="TextBox 1"/>
          <p:cNvSpPr txBox="1"/>
          <p:nvPr userDrawn="1"/>
        </p:nvSpPr>
        <p:spPr>
          <a:xfrm>
            <a:off x="1662550" y="6282045"/>
            <a:ext cx="71270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NZ" sz="1600" b="1" dirty="0" smtClean="0">
                <a:solidFill>
                  <a:srgbClr val="002060"/>
                </a:solidFill>
                <a:ea typeface="MS PGothic" pitchFamily="34" charset="-128"/>
              </a:rPr>
              <a:t>Paris   •   Sydney   •   Wellington   •   Washington, DC.   •   New York   •   Bogotá    </a:t>
            </a:r>
            <a:endParaRPr lang="en-NZ" sz="1600" b="1" dirty="0">
              <a:solidFill>
                <a:srgbClr val="002060"/>
              </a:solidFill>
              <a:ea typeface="MS PGothic" pitchFamily="34" charset="-128"/>
            </a:endParaRP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1882029" y="1518532"/>
            <a:ext cx="5356225" cy="4030935"/>
          </a:xfrm>
        </p:spPr>
        <p:txBody>
          <a:bodyPr wrap="square" anchor="ctr"/>
          <a:lstStyle>
            <a:lvl1pPr marL="0" indent="0" algn="ctr">
              <a:buNone/>
              <a:defRPr sz="2000" b="0" i="0" baseline="0"/>
            </a:lvl1pPr>
            <a:lvl2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1600" b="0" baseline="0">
                <a:solidFill>
                  <a:srgbClr val="002060"/>
                </a:solidFill>
                <a:latin typeface="+mn-lt"/>
              </a:defRPr>
            </a:lvl2pPr>
            <a:lvl3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/>
            </a:lvl3pPr>
            <a:lvl4pPr marL="1371600" indent="0" algn="ctr">
              <a:buNone/>
              <a:defRPr/>
            </a:lvl4pPr>
            <a:lvl5pPr marL="0" indent="0" algn="ctr">
              <a:lnSpc>
                <a:spcPct val="100000"/>
              </a:lnSpc>
              <a:buNone/>
              <a:defRPr sz="1400"/>
            </a:lvl5pPr>
          </a:lstStyle>
          <a:p>
            <a:pPr marL="0" marR="0" lvl="1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[Main Contact Name]</a:t>
            </a:r>
            <a:br>
              <a:rPr lang="en-US" dirty="0" smtClean="0"/>
            </a:br>
            <a:r>
              <a:rPr lang="en-US" dirty="0" smtClean="0"/>
              <a:t>[Title]</a:t>
            </a:r>
            <a:br>
              <a:rPr lang="en-US" dirty="0" smtClean="0"/>
            </a:br>
            <a:r>
              <a:rPr lang="en-US" dirty="0" smtClean="0"/>
              <a:t>Castalia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[Phone Number]</a:t>
            </a:r>
            <a:br>
              <a:rPr lang="en-US" dirty="0" smtClean="0"/>
            </a:br>
            <a:r>
              <a:rPr lang="en-US" dirty="0" smtClean="0"/>
              <a:t>[Mobile Number]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[email address]</a:t>
            </a:r>
            <a:br>
              <a:rPr lang="en-US" dirty="0" smtClean="0"/>
            </a:br>
            <a:r>
              <a:rPr lang="en-US" dirty="0" err="1" smtClean="0"/>
              <a:t>www.castalia-advisors.com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920905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 (detail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-19051" y="5524532"/>
            <a:ext cx="9176400" cy="1368425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" y="268307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230191" y="392133"/>
            <a:ext cx="8713787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Contact Us</a:t>
            </a:r>
          </a:p>
        </p:txBody>
      </p:sp>
      <p:sp>
        <p:nvSpPr>
          <p:cNvPr id="22" name="Text Placeholder 1"/>
          <p:cNvSpPr txBox="1">
            <a:spLocks/>
          </p:cNvSpPr>
          <p:nvPr userDrawn="1"/>
        </p:nvSpPr>
        <p:spPr bwMode="auto">
          <a:xfrm>
            <a:off x="3065443" y="5538502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Wellington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Level 2, 88 The Terrace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PO Box 10-225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Wellington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New Zealand</a:t>
            </a:r>
          </a:p>
        </p:txBody>
      </p:sp>
      <p:sp>
        <p:nvSpPr>
          <p:cNvPr id="23" name="Text Placeholder 1"/>
          <p:cNvSpPr txBox="1">
            <a:spLocks/>
          </p:cNvSpPr>
          <p:nvPr userDrawn="1"/>
        </p:nvSpPr>
        <p:spPr bwMode="auto">
          <a:xfrm>
            <a:off x="1555411" y="5531706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Sydney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36 -38 Young Street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Sydney, NSW 2000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Australia</a:t>
            </a:r>
          </a:p>
        </p:txBody>
      </p:sp>
      <p:sp>
        <p:nvSpPr>
          <p:cNvPr id="24" name="Text Placeholder 1"/>
          <p:cNvSpPr txBox="1">
            <a:spLocks/>
          </p:cNvSpPr>
          <p:nvPr userDrawn="1"/>
        </p:nvSpPr>
        <p:spPr bwMode="auto">
          <a:xfrm>
            <a:off x="4585438" y="5531706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Washington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1747 Pennsylvania Ave NW Suite 1200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Washington DC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20006, USA</a:t>
            </a:r>
          </a:p>
        </p:txBody>
      </p:sp>
      <p:sp>
        <p:nvSpPr>
          <p:cNvPr id="25" name="Text Placeholder 1"/>
          <p:cNvSpPr txBox="1">
            <a:spLocks/>
          </p:cNvSpPr>
          <p:nvPr userDrawn="1"/>
        </p:nvSpPr>
        <p:spPr bwMode="auto">
          <a:xfrm>
            <a:off x="6107347" y="5535229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New York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200 Park Avenue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Suite 1744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New York, NY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10166, USA</a:t>
            </a:r>
          </a:p>
        </p:txBody>
      </p:sp>
      <p:sp>
        <p:nvSpPr>
          <p:cNvPr id="26" name="Text Placeholder 1"/>
          <p:cNvSpPr txBox="1">
            <a:spLocks/>
          </p:cNvSpPr>
          <p:nvPr userDrawn="1"/>
        </p:nvSpPr>
        <p:spPr bwMode="auto">
          <a:xfrm>
            <a:off x="7617379" y="5535229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ES_tradnl" sz="1400" b="1" dirty="0" smtClean="0">
                <a:solidFill>
                  <a:srgbClr val="FFFFFF"/>
                </a:solidFill>
              </a:rPr>
              <a:t>Bogotá</a:t>
            </a:r>
            <a:endParaRPr lang="es-ES_tradnl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Carrera 7 No. 99-53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Torre 1, Oficina 1424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Bogotá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Colombia</a:t>
            </a:r>
            <a:endParaRPr lang="es-ES_tradnl" sz="900" dirty="0">
              <a:solidFill>
                <a:srgbClr val="FFFFFF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1882029" y="1187468"/>
            <a:ext cx="5356225" cy="4030935"/>
          </a:xfrm>
        </p:spPr>
        <p:txBody>
          <a:bodyPr wrap="square" anchor="ctr"/>
          <a:lstStyle>
            <a:lvl1pPr marL="0" indent="0" algn="ctr">
              <a:buNone/>
              <a:defRPr sz="2000" b="0" i="0" baseline="0"/>
            </a:lvl1pPr>
            <a:lvl2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1600" b="0" baseline="0">
                <a:solidFill>
                  <a:srgbClr val="002060"/>
                </a:solidFill>
                <a:latin typeface="+mn-lt"/>
              </a:defRPr>
            </a:lvl2pPr>
            <a:lvl3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/>
            </a:lvl3pPr>
            <a:lvl4pPr marL="1371600" indent="0" algn="ctr">
              <a:buNone/>
              <a:defRPr/>
            </a:lvl4pPr>
            <a:lvl5pPr marL="0" indent="0" algn="ctr">
              <a:lnSpc>
                <a:spcPct val="100000"/>
              </a:lnSpc>
              <a:buNone/>
              <a:defRPr sz="1400"/>
            </a:lvl5pPr>
          </a:lstStyle>
          <a:p>
            <a:pPr marL="0" marR="0" lvl="1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[Main Contact Name]</a:t>
            </a:r>
            <a:br>
              <a:rPr lang="en-US" dirty="0" smtClean="0"/>
            </a:br>
            <a:r>
              <a:rPr lang="en-US" dirty="0" smtClean="0"/>
              <a:t>[Title]</a:t>
            </a:r>
            <a:br>
              <a:rPr lang="en-US" dirty="0" smtClean="0"/>
            </a:br>
            <a:r>
              <a:rPr lang="en-US" dirty="0" smtClean="0"/>
              <a:t>Castalia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[Phone Number]</a:t>
            </a:r>
            <a:br>
              <a:rPr lang="en-US" dirty="0" smtClean="0"/>
            </a:br>
            <a:r>
              <a:rPr lang="en-US" dirty="0" smtClean="0"/>
              <a:t>[Mobile Number]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[email address]</a:t>
            </a:r>
            <a:br>
              <a:rPr lang="en-US" dirty="0" smtClean="0"/>
            </a:br>
            <a:r>
              <a:rPr lang="en-US" dirty="0" err="1" smtClean="0"/>
              <a:t>www.castalia-advisors.com</a:t>
            </a:r>
            <a:endParaRPr lang="en-US" dirty="0" smtClean="0"/>
          </a:p>
        </p:txBody>
      </p:sp>
      <p:sp>
        <p:nvSpPr>
          <p:cNvPr id="29" name="Text Placeholder 1"/>
          <p:cNvSpPr txBox="1">
            <a:spLocks/>
          </p:cNvSpPr>
          <p:nvPr userDrawn="1"/>
        </p:nvSpPr>
        <p:spPr bwMode="auto">
          <a:xfrm>
            <a:off x="69127" y="5531675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Paris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7 Rue Claude </a:t>
            </a:r>
            <a:r>
              <a:rPr lang="en-NZ" sz="900" dirty="0" err="1" smtClean="0">
                <a:solidFill>
                  <a:srgbClr val="FFFFFF"/>
                </a:solidFill>
              </a:rPr>
              <a:t>Chahu</a:t>
            </a:r>
            <a:endParaRPr lang="en-NZ" sz="900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75116 Paris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France</a:t>
            </a:r>
          </a:p>
        </p:txBody>
      </p:sp>
    </p:spTree>
    <p:extLst>
      <p:ext uri="{BB962C8B-B14F-4D97-AF65-F5344CB8AC3E}">
        <p14:creationId xmlns:p14="http://schemas.microsoft.com/office/powerpoint/2010/main" val="41628785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4763"/>
            <a:ext cx="9180513" cy="625476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pic>
        <p:nvPicPr>
          <p:cNvPr id="9" name="Picture 2" descr="Castalia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634" y="1261376"/>
            <a:ext cx="217805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" y="5892800"/>
            <a:ext cx="9161463" cy="977900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defTabSz="457200">
              <a:defRPr/>
            </a:pPr>
            <a:endParaRPr lang="en-NZ" sz="2400" i="1" dirty="0">
              <a:solidFill>
                <a:srgbClr val="FFFF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" y="3028953"/>
            <a:ext cx="9161463" cy="1368425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32" name="Picture Placeholder 31"/>
          <p:cNvSpPr>
            <a:spLocks noGrp="1"/>
          </p:cNvSpPr>
          <p:nvPr>
            <p:ph type="pic" sz="quarter" idx="12"/>
          </p:nvPr>
        </p:nvSpPr>
        <p:spPr>
          <a:xfrm>
            <a:off x="38" y="4397465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3" name="Picture Placeholder 31"/>
          <p:cNvSpPr>
            <a:spLocks noGrp="1"/>
          </p:cNvSpPr>
          <p:nvPr>
            <p:ph type="pic" sz="quarter" idx="13"/>
          </p:nvPr>
        </p:nvSpPr>
        <p:spPr>
          <a:xfrm>
            <a:off x="2297147" y="4397465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5" name="Picture Placeholder 31"/>
          <p:cNvSpPr>
            <a:spLocks noGrp="1"/>
          </p:cNvSpPr>
          <p:nvPr>
            <p:ph type="pic" sz="quarter" idx="15"/>
          </p:nvPr>
        </p:nvSpPr>
        <p:spPr>
          <a:xfrm>
            <a:off x="6891384" y="4397465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4" name="Picture Placeholder 31"/>
          <p:cNvSpPr>
            <a:spLocks noGrp="1"/>
          </p:cNvSpPr>
          <p:nvPr>
            <p:ph type="pic" sz="quarter" idx="14"/>
          </p:nvPr>
        </p:nvSpPr>
        <p:spPr>
          <a:xfrm>
            <a:off x="4594271" y="4397465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297261" y="3377325"/>
            <a:ext cx="8595919" cy="622300"/>
          </a:xfrm>
        </p:spPr>
        <p:txBody>
          <a:bodyPr>
            <a:normAutofit/>
          </a:bodyPr>
          <a:lstStyle>
            <a:lvl1pPr marL="0" indent="0" algn="r">
              <a:buNone/>
              <a:defRPr sz="3200" b="1" i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[Title]</a:t>
            </a:r>
          </a:p>
        </p:txBody>
      </p:sp>
      <p:sp>
        <p:nvSpPr>
          <p:cNvPr id="30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2608263" y="6029070"/>
            <a:ext cx="6284912" cy="622300"/>
          </a:xfrm>
        </p:spPr>
        <p:txBody>
          <a:bodyPr>
            <a:normAutofit/>
          </a:bodyPr>
          <a:lstStyle>
            <a:lvl1pPr marL="0" indent="0" algn="r">
              <a:buNone/>
              <a:defRPr sz="2400" b="0" i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[Presenter], [Month Year]</a:t>
            </a:r>
          </a:p>
        </p:txBody>
      </p:sp>
    </p:spTree>
    <p:extLst>
      <p:ext uri="{BB962C8B-B14F-4D97-AF65-F5344CB8AC3E}">
        <p14:creationId xmlns:p14="http://schemas.microsoft.com/office/powerpoint/2010/main" val="25563236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06"/>
          <a:stretch/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948526" y="2238318"/>
            <a:ext cx="7246960" cy="1897039"/>
          </a:xfrm>
          <a:solidFill>
            <a:schemeClr val="bg1">
              <a:alpha val="45000"/>
            </a:schemeClr>
          </a:solidFill>
        </p:spPr>
        <p:txBody>
          <a:bodyPr anchor="b">
            <a:normAutofit/>
          </a:bodyPr>
          <a:lstStyle>
            <a:lvl1pPr marL="0" indent="0" algn="l">
              <a:buNone/>
              <a:defRPr sz="4800" b="1" i="1" cap="all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n-US" dirty="0" smtClean="0"/>
              <a:t>[presentation title]</a:t>
            </a:r>
          </a:p>
        </p:txBody>
      </p:sp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48526" y="4135295"/>
            <a:ext cx="7246960" cy="1201003"/>
          </a:xfrm>
          <a:solidFill>
            <a:schemeClr val="bg1">
              <a:alpha val="21000"/>
            </a:schemeClr>
          </a:solidFill>
        </p:spPr>
        <p:txBody>
          <a:bodyPr/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en-NZ" dirty="0" smtClean="0"/>
              <a:t>[Presenter Name/ Client/ Date]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966" y="405522"/>
            <a:ext cx="2373856" cy="1068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66707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/Conten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-15747" y="0"/>
            <a:ext cx="1040525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flipH="1">
            <a:off x="1100673" y="0"/>
            <a:ext cx="45719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4031417" y="6356440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7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72" y="6372314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673546" y="489325"/>
            <a:ext cx="6452563" cy="787384"/>
          </a:xfrm>
          <a:noFill/>
        </p:spPr>
        <p:txBody>
          <a:bodyPr anchor="ctr" anchorCtr="0"/>
          <a:lstStyle>
            <a:lvl1pPr algn="l">
              <a:defRPr sz="2800" b="1" i="1" cap="all">
                <a:solidFill>
                  <a:srgbClr val="2A2A7E"/>
                </a:solidFill>
              </a:defRPr>
            </a:lvl1pPr>
          </a:lstStyle>
          <a:p>
            <a:r>
              <a:rPr lang="en-US" dirty="0" smtClean="0"/>
              <a:t>[contents/Section Heading]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673225" y="1692277"/>
            <a:ext cx="6453188" cy="4094163"/>
          </a:xfrm>
          <a:effectLst/>
        </p:spPr>
        <p:txBody>
          <a:bodyPr/>
          <a:lstStyle>
            <a:lvl1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 sz="2000"/>
            </a:lvl1pPr>
          </a:lstStyle>
          <a:p>
            <a:pPr marL="285750" indent="-285750">
              <a:buFont typeface="Arial" pitchFamily="34" charset="0"/>
              <a:buChar char="•"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</p:txBody>
      </p:sp>
    </p:spTree>
    <p:extLst>
      <p:ext uri="{BB962C8B-B14F-4D97-AF65-F5344CB8AC3E}">
        <p14:creationId xmlns:p14="http://schemas.microsoft.com/office/powerpoint/2010/main" val="8039976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ignposti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73546" y="489325"/>
            <a:ext cx="6452563" cy="787384"/>
          </a:xfrm>
          <a:noFill/>
        </p:spPr>
        <p:txBody>
          <a:bodyPr anchor="ctr" anchorCtr="0"/>
          <a:lstStyle>
            <a:lvl1pPr algn="l">
              <a:defRPr sz="2800" b="1" i="1" cap="all">
                <a:solidFill>
                  <a:srgbClr val="2A2A7E"/>
                </a:solidFill>
              </a:defRPr>
            </a:lvl1pPr>
          </a:lstStyle>
          <a:p>
            <a:r>
              <a:rPr lang="en-US" dirty="0" smtClean="0"/>
              <a:t>[contents/Section Heading]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-15747" y="0"/>
            <a:ext cx="1040525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flipH="1">
            <a:off x="1100673" y="0"/>
            <a:ext cx="45719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4031417" y="6356440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9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72" y="6372314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673225" y="1801816"/>
            <a:ext cx="6453188" cy="3957637"/>
          </a:xfrm>
        </p:spPr>
        <p:txBody>
          <a:bodyPr/>
          <a:lstStyle>
            <a:lvl1pPr>
              <a:defRPr sz="2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NZ" dirty="0" smtClean="0"/>
              <a:t>[Enter subheadings in grey and current section heading in blue]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165137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" y="268307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noFill/>
          <a:effectLst>
            <a:outerShdw blurRad="50800" dist="50800" dir="5400000" algn="ctr" rotWithShape="0">
              <a:schemeClr val="bg1"/>
            </a:outerShdw>
          </a:effectLst>
        </p:spPr>
        <p:txBody>
          <a:bodyPr/>
          <a:lstStyle>
            <a:lvl1pPr marL="457200" indent="-457200">
              <a:buSzPct val="100000"/>
              <a:buFont typeface="Wingdings" charset="2"/>
              <a:buChar char="§"/>
              <a:defRPr sz="2400">
                <a:solidFill>
                  <a:srgbClr val="002060"/>
                </a:solidFill>
              </a:defRPr>
            </a:lvl1pPr>
            <a:lvl2pPr marL="914400" indent="-457200">
              <a:buFont typeface="Lucida Grande"/>
              <a:buChar char="­"/>
              <a:defRPr sz="2000">
                <a:solidFill>
                  <a:srgbClr val="002060"/>
                </a:solidFill>
              </a:defRPr>
            </a:lvl2pPr>
            <a:lvl3pPr marL="1143000" indent="-228600"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FontTx/>
              <a:buNone/>
              <a:defRPr sz="1600">
                <a:solidFill>
                  <a:srgbClr val="002060"/>
                </a:solidFill>
              </a:defRPr>
            </a:lvl4pPr>
            <a:lvl5pPr>
              <a:defRPr>
                <a:solidFill>
                  <a:srgbClr val="2A2A7E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57200" y="392133"/>
            <a:ext cx="8229600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3505200" y="6356440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6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72" y="6372314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7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0E33-20DA-4D99-8BED-8750A0A9E963}" type="datetimeFigureOut">
              <a:rPr lang="en-US" smtClean="0"/>
              <a:t>9/14/2014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AC026-A3D7-40E6-8476-966772726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73378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3505200" y="6356440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6428442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 (sim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" y="268307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pic>
        <p:nvPicPr>
          <p:cNvPr id="5" name="Picture 2" descr="Castalia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7" y="6127232"/>
            <a:ext cx="1244600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230191" y="392133"/>
            <a:ext cx="8713787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Contact Us</a:t>
            </a:r>
          </a:p>
        </p:txBody>
      </p:sp>
      <p:sp>
        <p:nvSpPr>
          <p:cNvPr id="2" name="TextBox 1"/>
          <p:cNvSpPr txBox="1"/>
          <p:nvPr userDrawn="1"/>
        </p:nvSpPr>
        <p:spPr>
          <a:xfrm>
            <a:off x="1662550" y="6282045"/>
            <a:ext cx="71270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NZ" sz="1600" b="1" dirty="0" smtClean="0">
                <a:solidFill>
                  <a:srgbClr val="002060"/>
                </a:solidFill>
                <a:ea typeface="MS PGothic" pitchFamily="34" charset="-128"/>
              </a:rPr>
              <a:t>Paris   •   Sydney   •   Wellington   •   Washington, DC.   •   New York   •   Bogotá    </a:t>
            </a:r>
            <a:endParaRPr lang="en-NZ" sz="1600" b="1" dirty="0">
              <a:solidFill>
                <a:srgbClr val="002060"/>
              </a:solidFill>
              <a:ea typeface="MS PGothic" pitchFamily="34" charset="-128"/>
            </a:endParaRP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1882055" y="1518532"/>
            <a:ext cx="5356225" cy="4030935"/>
          </a:xfrm>
        </p:spPr>
        <p:txBody>
          <a:bodyPr wrap="square" anchor="ctr"/>
          <a:lstStyle>
            <a:lvl1pPr marL="0" indent="0" algn="ctr">
              <a:buNone/>
              <a:defRPr sz="2000" b="0" i="0" baseline="0"/>
            </a:lvl1pPr>
            <a:lvl2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1600" b="0" baseline="0">
                <a:solidFill>
                  <a:srgbClr val="002060"/>
                </a:solidFill>
                <a:latin typeface="+mn-lt"/>
              </a:defRPr>
            </a:lvl2pPr>
            <a:lvl3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/>
            </a:lvl3pPr>
            <a:lvl4pPr marL="1371600" indent="0" algn="ctr">
              <a:buNone/>
              <a:defRPr/>
            </a:lvl4pPr>
            <a:lvl5pPr marL="0" indent="0" algn="ctr">
              <a:lnSpc>
                <a:spcPct val="100000"/>
              </a:lnSpc>
              <a:buNone/>
              <a:defRPr sz="1400"/>
            </a:lvl5pPr>
          </a:lstStyle>
          <a:p>
            <a:pPr marL="0" marR="0" lvl="1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[Main Contact Name]</a:t>
            </a:r>
            <a:br>
              <a:rPr lang="en-US" dirty="0" smtClean="0"/>
            </a:br>
            <a:r>
              <a:rPr lang="en-US" dirty="0" smtClean="0"/>
              <a:t>[Title]</a:t>
            </a:r>
            <a:br>
              <a:rPr lang="en-US" dirty="0" smtClean="0"/>
            </a:br>
            <a:r>
              <a:rPr lang="en-US" dirty="0" smtClean="0"/>
              <a:t>Castalia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[Phone Number]</a:t>
            </a:r>
            <a:br>
              <a:rPr lang="en-US" dirty="0" smtClean="0"/>
            </a:br>
            <a:r>
              <a:rPr lang="en-US" dirty="0" smtClean="0"/>
              <a:t>[Mobile Number]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[email address]</a:t>
            </a:r>
            <a:br>
              <a:rPr lang="en-US" dirty="0" smtClean="0"/>
            </a:br>
            <a:r>
              <a:rPr lang="en-US" dirty="0" err="1" smtClean="0"/>
              <a:t>www.castalia-advisors.com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347517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 (detail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-19051" y="5524590"/>
            <a:ext cx="9176400" cy="1368425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" y="268307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230191" y="392133"/>
            <a:ext cx="8713787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Contact Us</a:t>
            </a:r>
          </a:p>
        </p:txBody>
      </p:sp>
      <p:sp>
        <p:nvSpPr>
          <p:cNvPr id="22" name="Text Placeholder 1"/>
          <p:cNvSpPr txBox="1">
            <a:spLocks/>
          </p:cNvSpPr>
          <p:nvPr userDrawn="1"/>
        </p:nvSpPr>
        <p:spPr bwMode="auto">
          <a:xfrm>
            <a:off x="3065443" y="5538560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Wellington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Level 2, 88 The Terrace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PO Box 10-225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Wellington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New Zealand</a:t>
            </a:r>
          </a:p>
        </p:txBody>
      </p:sp>
      <p:sp>
        <p:nvSpPr>
          <p:cNvPr id="23" name="Text Placeholder 1"/>
          <p:cNvSpPr txBox="1">
            <a:spLocks/>
          </p:cNvSpPr>
          <p:nvPr userDrawn="1"/>
        </p:nvSpPr>
        <p:spPr bwMode="auto">
          <a:xfrm>
            <a:off x="1555411" y="5531764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Sydney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36 -38 Young Street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Sydney, NSW 2000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Australia</a:t>
            </a:r>
          </a:p>
        </p:txBody>
      </p:sp>
      <p:sp>
        <p:nvSpPr>
          <p:cNvPr id="24" name="Text Placeholder 1"/>
          <p:cNvSpPr txBox="1">
            <a:spLocks/>
          </p:cNvSpPr>
          <p:nvPr userDrawn="1"/>
        </p:nvSpPr>
        <p:spPr bwMode="auto">
          <a:xfrm>
            <a:off x="4585438" y="5531764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Washington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1747 Pennsylvania Ave NW Suite 1200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Washington DC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20006, USA</a:t>
            </a:r>
          </a:p>
        </p:txBody>
      </p:sp>
      <p:sp>
        <p:nvSpPr>
          <p:cNvPr id="25" name="Text Placeholder 1"/>
          <p:cNvSpPr txBox="1">
            <a:spLocks/>
          </p:cNvSpPr>
          <p:nvPr userDrawn="1"/>
        </p:nvSpPr>
        <p:spPr bwMode="auto">
          <a:xfrm>
            <a:off x="6107347" y="5535287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New York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200 Park Avenue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Suite 1744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New York, NY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10166, USA</a:t>
            </a:r>
          </a:p>
        </p:txBody>
      </p:sp>
      <p:sp>
        <p:nvSpPr>
          <p:cNvPr id="26" name="Text Placeholder 1"/>
          <p:cNvSpPr txBox="1">
            <a:spLocks/>
          </p:cNvSpPr>
          <p:nvPr userDrawn="1"/>
        </p:nvSpPr>
        <p:spPr bwMode="auto">
          <a:xfrm>
            <a:off x="7617379" y="5535287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ES_tradnl" sz="1400" b="1" dirty="0" smtClean="0">
                <a:solidFill>
                  <a:srgbClr val="FFFFFF"/>
                </a:solidFill>
              </a:rPr>
              <a:t>Bogotá</a:t>
            </a:r>
            <a:endParaRPr lang="es-ES_tradnl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Carrera 7 No. 99-53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Torre 1, Oficina 1424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Bogotá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Colombia</a:t>
            </a:r>
            <a:endParaRPr lang="es-ES_tradnl" sz="900" dirty="0">
              <a:solidFill>
                <a:srgbClr val="FFFFFF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1882055" y="1187468"/>
            <a:ext cx="5356225" cy="4030935"/>
          </a:xfrm>
        </p:spPr>
        <p:txBody>
          <a:bodyPr wrap="square" anchor="ctr"/>
          <a:lstStyle>
            <a:lvl1pPr marL="0" indent="0" algn="ctr">
              <a:buNone/>
              <a:defRPr sz="2000" b="0" i="0" baseline="0"/>
            </a:lvl1pPr>
            <a:lvl2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1600" b="0" baseline="0">
                <a:solidFill>
                  <a:srgbClr val="002060"/>
                </a:solidFill>
                <a:latin typeface="+mn-lt"/>
              </a:defRPr>
            </a:lvl2pPr>
            <a:lvl3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/>
            </a:lvl3pPr>
            <a:lvl4pPr marL="1371600" indent="0" algn="ctr">
              <a:buNone/>
              <a:defRPr/>
            </a:lvl4pPr>
            <a:lvl5pPr marL="0" indent="0" algn="ctr">
              <a:lnSpc>
                <a:spcPct val="100000"/>
              </a:lnSpc>
              <a:buNone/>
              <a:defRPr sz="1400"/>
            </a:lvl5pPr>
          </a:lstStyle>
          <a:p>
            <a:pPr marL="0" marR="0" lvl="1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[Main Contact Name]</a:t>
            </a:r>
            <a:br>
              <a:rPr lang="en-US" dirty="0" smtClean="0"/>
            </a:br>
            <a:r>
              <a:rPr lang="en-US" dirty="0" smtClean="0"/>
              <a:t>[Title]</a:t>
            </a:r>
            <a:br>
              <a:rPr lang="en-US" dirty="0" smtClean="0"/>
            </a:br>
            <a:r>
              <a:rPr lang="en-US" dirty="0" smtClean="0"/>
              <a:t>Castalia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[Phone Number]</a:t>
            </a:r>
            <a:br>
              <a:rPr lang="en-US" dirty="0" smtClean="0"/>
            </a:br>
            <a:r>
              <a:rPr lang="en-US" dirty="0" smtClean="0"/>
              <a:t>[Mobile Number]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[email address]</a:t>
            </a:r>
            <a:br>
              <a:rPr lang="en-US" dirty="0" smtClean="0"/>
            </a:br>
            <a:r>
              <a:rPr lang="en-US" dirty="0" err="1" smtClean="0"/>
              <a:t>www.castalia-advisors.com</a:t>
            </a:r>
            <a:endParaRPr lang="en-US" dirty="0" smtClean="0"/>
          </a:p>
        </p:txBody>
      </p:sp>
      <p:sp>
        <p:nvSpPr>
          <p:cNvPr id="29" name="Text Placeholder 1"/>
          <p:cNvSpPr txBox="1">
            <a:spLocks/>
          </p:cNvSpPr>
          <p:nvPr userDrawn="1"/>
        </p:nvSpPr>
        <p:spPr bwMode="auto">
          <a:xfrm>
            <a:off x="69127" y="5531733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Paris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7 Rue Claude </a:t>
            </a:r>
            <a:r>
              <a:rPr lang="en-NZ" sz="900" dirty="0" err="1" smtClean="0">
                <a:solidFill>
                  <a:srgbClr val="FFFFFF"/>
                </a:solidFill>
              </a:rPr>
              <a:t>Chahu</a:t>
            </a:r>
            <a:endParaRPr lang="en-NZ" sz="900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75116 Paris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France</a:t>
            </a:r>
          </a:p>
        </p:txBody>
      </p:sp>
    </p:spTree>
    <p:extLst>
      <p:ext uri="{BB962C8B-B14F-4D97-AF65-F5344CB8AC3E}">
        <p14:creationId xmlns:p14="http://schemas.microsoft.com/office/powerpoint/2010/main" val="26817658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4763"/>
            <a:ext cx="9180513" cy="625476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pic>
        <p:nvPicPr>
          <p:cNvPr id="9" name="Picture 2" descr="Castalia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634" y="1261376"/>
            <a:ext cx="217805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" y="5892800"/>
            <a:ext cx="9161463" cy="977900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defTabSz="457200">
              <a:defRPr/>
            </a:pPr>
            <a:endParaRPr lang="en-NZ" sz="2400" i="1" dirty="0">
              <a:solidFill>
                <a:srgbClr val="FFFF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" y="3028953"/>
            <a:ext cx="9161463" cy="1368425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32" name="Picture Placeholder 31"/>
          <p:cNvSpPr>
            <a:spLocks noGrp="1"/>
          </p:cNvSpPr>
          <p:nvPr>
            <p:ph type="pic" sz="quarter" idx="12"/>
          </p:nvPr>
        </p:nvSpPr>
        <p:spPr>
          <a:xfrm>
            <a:off x="23" y="4397427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3" name="Picture Placeholder 31"/>
          <p:cNvSpPr>
            <a:spLocks noGrp="1"/>
          </p:cNvSpPr>
          <p:nvPr>
            <p:ph type="pic" sz="quarter" idx="13"/>
          </p:nvPr>
        </p:nvSpPr>
        <p:spPr>
          <a:xfrm>
            <a:off x="2297139" y="4397427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5" name="Picture Placeholder 31"/>
          <p:cNvSpPr>
            <a:spLocks noGrp="1"/>
          </p:cNvSpPr>
          <p:nvPr>
            <p:ph type="pic" sz="quarter" idx="15"/>
          </p:nvPr>
        </p:nvSpPr>
        <p:spPr>
          <a:xfrm>
            <a:off x="6891365" y="4397427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4" name="Picture Placeholder 31"/>
          <p:cNvSpPr>
            <a:spLocks noGrp="1"/>
          </p:cNvSpPr>
          <p:nvPr>
            <p:ph type="pic" sz="quarter" idx="14"/>
          </p:nvPr>
        </p:nvSpPr>
        <p:spPr>
          <a:xfrm>
            <a:off x="4594252" y="4397427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297261" y="3377325"/>
            <a:ext cx="8595919" cy="622300"/>
          </a:xfrm>
        </p:spPr>
        <p:txBody>
          <a:bodyPr>
            <a:normAutofit/>
          </a:bodyPr>
          <a:lstStyle>
            <a:lvl1pPr marL="0" indent="0" algn="r">
              <a:buNone/>
              <a:defRPr sz="3200" b="1" i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[Title]</a:t>
            </a:r>
          </a:p>
        </p:txBody>
      </p:sp>
      <p:sp>
        <p:nvSpPr>
          <p:cNvPr id="30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2608263" y="6029070"/>
            <a:ext cx="6284912" cy="622300"/>
          </a:xfrm>
        </p:spPr>
        <p:txBody>
          <a:bodyPr>
            <a:normAutofit/>
          </a:bodyPr>
          <a:lstStyle>
            <a:lvl1pPr marL="0" indent="0" algn="r">
              <a:buNone/>
              <a:defRPr sz="2400" b="0" i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[Presenter], [Month Year]</a:t>
            </a:r>
          </a:p>
        </p:txBody>
      </p:sp>
    </p:spTree>
    <p:extLst>
      <p:ext uri="{BB962C8B-B14F-4D97-AF65-F5344CB8AC3E}">
        <p14:creationId xmlns:p14="http://schemas.microsoft.com/office/powerpoint/2010/main" val="37655152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06"/>
          <a:stretch/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948526" y="2238280"/>
            <a:ext cx="7246960" cy="1897039"/>
          </a:xfrm>
          <a:solidFill>
            <a:schemeClr val="bg1">
              <a:alpha val="45000"/>
            </a:schemeClr>
          </a:solidFill>
        </p:spPr>
        <p:txBody>
          <a:bodyPr anchor="b">
            <a:normAutofit/>
          </a:bodyPr>
          <a:lstStyle>
            <a:lvl1pPr marL="0" indent="0" algn="l">
              <a:buNone/>
              <a:defRPr sz="4800" b="1" i="1" cap="all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n-US" dirty="0" smtClean="0"/>
              <a:t>[presentation title]</a:t>
            </a:r>
          </a:p>
        </p:txBody>
      </p:sp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48526" y="4135295"/>
            <a:ext cx="7246960" cy="1201003"/>
          </a:xfrm>
          <a:solidFill>
            <a:schemeClr val="bg1">
              <a:alpha val="21000"/>
            </a:schemeClr>
          </a:solidFill>
        </p:spPr>
        <p:txBody>
          <a:bodyPr/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en-NZ" dirty="0" smtClean="0"/>
              <a:t>[Presenter Name/ Client/ Date]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966" y="405522"/>
            <a:ext cx="2373856" cy="1068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02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/Conten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-15747" y="0"/>
            <a:ext cx="1040525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flipH="1">
            <a:off x="1100654" y="0"/>
            <a:ext cx="45719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4031417" y="6356402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7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53" y="6372276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673546" y="489325"/>
            <a:ext cx="6452563" cy="787384"/>
          </a:xfrm>
          <a:noFill/>
        </p:spPr>
        <p:txBody>
          <a:bodyPr anchor="ctr" anchorCtr="0"/>
          <a:lstStyle>
            <a:lvl1pPr algn="l">
              <a:defRPr sz="2800" b="1" i="1" cap="all">
                <a:solidFill>
                  <a:srgbClr val="2A2A7E"/>
                </a:solidFill>
              </a:defRPr>
            </a:lvl1pPr>
          </a:lstStyle>
          <a:p>
            <a:r>
              <a:rPr lang="en-US" dirty="0" smtClean="0"/>
              <a:t>[contents/Section Heading]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673225" y="1692277"/>
            <a:ext cx="6453188" cy="4094163"/>
          </a:xfrm>
          <a:effectLst/>
        </p:spPr>
        <p:txBody>
          <a:bodyPr/>
          <a:lstStyle>
            <a:lvl1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 sz="2000"/>
            </a:lvl1pPr>
          </a:lstStyle>
          <a:p>
            <a:pPr marL="285750" indent="-285750">
              <a:buFont typeface="Arial" pitchFamily="34" charset="0"/>
              <a:buChar char="•"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</p:txBody>
      </p:sp>
    </p:spTree>
    <p:extLst>
      <p:ext uri="{BB962C8B-B14F-4D97-AF65-F5344CB8AC3E}">
        <p14:creationId xmlns:p14="http://schemas.microsoft.com/office/powerpoint/2010/main" val="3106134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ignposti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73546" y="489325"/>
            <a:ext cx="6452563" cy="787384"/>
          </a:xfrm>
          <a:noFill/>
        </p:spPr>
        <p:txBody>
          <a:bodyPr anchor="ctr" anchorCtr="0"/>
          <a:lstStyle>
            <a:lvl1pPr algn="l">
              <a:defRPr sz="2800" b="1" i="1" cap="all">
                <a:solidFill>
                  <a:srgbClr val="2A2A7E"/>
                </a:solidFill>
              </a:defRPr>
            </a:lvl1pPr>
          </a:lstStyle>
          <a:p>
            <a:r>
              <a:rPr lang="en-US" dirty="0" smtClean="0"/>
              <a:t>[contents/Section Heading]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-15747" y="0"/>
            <a:ext cx="1040525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flipH="1">
            <a:off x="1100654" y="0"/>
            <a:ext cx="45719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4031417" y="6356402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9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53" y="6372276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673225" y="1801816"/>
            <a:ext cx="6453188" cy="3957637"/>
          </a:xfrm>
        </p:spPr>
        <p:txBody>
          <a:bodyPr/>
          <a:lstStyle>
            <a:lvl1pPr>
              <a:defRPr sz="2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NZ" dirty="0" smtClean="0"/>
              <a:t>[Enter subheadings in grey and current section heading in blue]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1961235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" y="268307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noFill/>
          <a:effectLst>
            <a:outerShdw blurRad="50800" dist="50800" dir="5400000" algn="ctr" rotWithShape="0">
              <a:schemeClr val="bg1"/>
            </a:outerShdw>
          </a:effectLst>
        </p:spPr>
        <p:txBody>
          <a:bodyPr/>
          <a:lstStyle>
            <a:lvl1pPr marL="457200" indent="-457200">
              <a:buSzPct val="100000"/>
              <a:buFont typeface="Wingdings" charset="2"/>
              <a:buChar char="§"/>
              <a:defRPr sz="2400">
                <a:solidFill>
                  <a:srgbClr val="002060"/>
                </a:solidFill>
              </a:defRPr>
            </a:lvl1pPr>
            <a:lvl2pPr marL="914400" indent="-457200">
              <a:buFont typeface="Lucida Grande"/>
              <a:buChar char="­"/>
              <a:defRPr sz="2000">
                <a:solidFill>
                  <a:srgbClr val="002060"/>
                </a:solidFill>
              </a:defRPr>
            </a:lvl2pPr>
            <a:lvl3pPr marL="1143000" indent="-228600"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FontTx/>
              <a:buNone/>
              <a:defRPr sz="1600">
                <a:solidFill>
                  <a:srgbClr val="002060"/>
                </a:solidFill>
              </a:defRPr>
            </a:lvl4pPr>
            <a:lvl5pPr>
              <a:defRPr>
                <a:solidFill>
                  <a:srgbClr val="2A2A7E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57200" y="392133"/>
            <a:ext cx="8229600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3505200" y="6356402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6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53" y="6372276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34149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3505200" y="6356402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9865208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 (sim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" y="268307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pic>
        <p:nvPicPr>
          <p:cNvPr id="5" name="Picture 2" descr="Castalia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7" y="6127194"/>
            <a:ext cx="1244600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230191" y="392133"/>
            <a:ext cx="8713787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Contact Us</a:t>
            </a:r>
          </a:p>
        </p:txBody>
      </p:sp>
      <p:sp>
        <p:nvSpPr>
          <p:cNvPr id="2" name="TextBox 1"/>
          <p:cNvSpPr txBox="1"/>
          <p:nvPr userDrawn="1"/>
        </p:nvSpPr>
        <p:spPr>
          <a:xfrm>
            <a:off x="1662550" y="6282045"/>
            <a:ext cx="71270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NZ" sz="1600" b="1" dirty="0" smtClean="0">
                <a:solidFill>
                  <a:srgbClr val="002060"/>
                </a:solidFill>
                <a:ea typeface="MS PGothic" pitchFamily="34" charset="-128"/>
              </a:rPr>
              <a:t>Paris   •   Sydney   •   Wellington   •   Washington, DC.   •   New York   •   Bogotá    </a:t>
            </a:r>
            <a:endParaRPr lang="en-NZ" sz="1600" b="1" dirty="0">
              <a:solidFill>
                <a:srgbClr val="002060"/>
              </a:solidFill>
              <a:ea typeface="MS PGothic" pitchFamily="34" charset="-128"/>
            </a:endParaRP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1882039" y="1518532"/>
            <a:ext cx="5356225" cy="4030935"/>
          </a:xfrm>
        </p:spPr>
        <p:txBody>
          <a:bodyPr wrap="square" anchor="ctr"/>
          <a:lstStyle>
            <a:lvl1pPr marL="0" indent="0" algn="ctr">
              <a:buNone/>
              <a:defRPr sz="2000" b="0" i="0" baseline="0"/>
            </a:lvl1pPr>
            <a:lvl2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1600" b="0" baseline="0">
                <a:solidFill>
                  <a:srgbClr val="002060"/>
                </a:solidFill>
                <a:latin typeface="+mn-lt"/>
              </a:defRPr>
            </a:lvl2pPr>
            <a:lvl3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/>
            </a:lvl3pPr>
            <a:lvl4pPr marL="1371600" indent="0" algn="ctr">
              <a:buNone/>
              <a:defRPr/>
            </a:lvl4pPr>
            <a:lvl5pPr marL="0" indent="0" algn="ctr">
              <a:lnSpc>
                <a:spcPct val="100000"/>
              </a:lnSpc>
              <a:buNone/>
              <a:defRPr sz="1400"/>
            </a:lvl5pPr>
          </a:lstStyle>
          <a:p>
            <a:pPr marL="0" marR="0" lvl="1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[Main Contact Name]</a:t>
            </a:r>
            <a:br>
              <a:rPr lang="en-US" dirty="0" smtClean="0"/>
            </a:br>
            <a:r>
              <a:rPr lang="en-US" dirty="0" smtClean="0"/>
              <a:t>[Title]</a:t>
            </a:r>
            <a:br>
              <a:rPr lang="en-US" dirty="0" smtClean="0"/>
            </a:br>
            <a:r>
              <a:rPr lang="en-US" dirty="0" smtClean="0"/>
              <a:t>Castalia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[Phone Number]</a:t>
            </a:r>
            <a:br>
              <a:rPr lang="en-US" dirty="0" smtClean="0"/>
            </a:br>
            <a:r>
              <a:rPr lang="en-US" dirty="0" smtClean="0"/>
              <a:t>[Mobile Number]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[email address]</a:t>
            </a:r>
            <a:br>
              <a:rPr lang="en-US" dirty="0" smtClean="0"/>
            </a:br>
            <a:r>
              <a:rPr lang="en-US" dirty="0" err="1" smtClean="0"/>
              <a:t>www.castalia-advisors.com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09743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0E33-20DA-4D99-8BED-8750A0A9E963}" type="datetimeFigureOut">
              <a:rPr lang="en-US" smtClean="0"/>
              <a:t>9/14/2014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AC026-A3D7-40E6-8476-966772726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74251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 (detail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-19051" y="5524552"/>
            <a:ext cx="9176400" cy="1368425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" y="268307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230191" y="392133"/>
            <a:ext cx="8713787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Contact Us</a:t>
            </a:r>
          </a:p>
        </p:txBody>
      </p:sp>
      <p:sp>
        <p:nvSpPr>
          <p:cNvPr id="22" name="Text Placeholder 1"/>
          <p:cNvSpPr txBox="1">
            <a:spLocks/>
          </p:cNvSpPr>
          <p:nvPr userDrawn="1"/>
        </p:nvSpPr>
        <p:spPr bwMode="auto">
          <a:xfrm>
            <a:off x="3065443" y="5538522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Wellington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Level 2, 88 The Terrace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PO Box 10-225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Wellington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New Zealand</a:t>
            </a:r>
          </a:p>
        </p:txBody>
      </p:sp>
      <p:sp>
        <p:nvSpPr>
          <p:cNvPr id="23" name="Text Placeholder 1"/>
          <p:cNvSpPr txBox="1">
            <a:spLocks/>
          </p:cNvSpPr>
          <p:nvPr userDrawn="1"/>
        </p:nvSpPr>
        <p:spPr bwMode="auto">
          <a:xfrm>
            <a:off x="1555411" y="5531726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Sydney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36 -38 Young Street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Sydney, NSW 2000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Australia</a:t>
            </a:r>
          </a:p>
        </p:txBody>
      </p:sp>
      <p:sp>
        <p:nvSpPr>
          <p:cNvPr id="24" name="Text Placeholder 1"/>
          <p:cNvSpPr txBox="1">
            <a:spLocks/>
          </p:cNvSpPr>
          <p:nvPr userDrawn="1"/>
        </p:nvSpPr>
        <p:spPr bwMode="auto">
          <a:xfrm>
            <a:off x="4585438" y="5531726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Washington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1747 Pennsylvania Ave NW Suite 1200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Washington DC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20006, USA</a:t>
            </a:r>
          </a:p>
        </p:txBody>
      </p:sp>
      <p:sp>
        <p:nvSpPr>
          <p:cNvPr id="25" name="Text Placeholder 1"/>
          <p:cNvSpPr txBox="1">
            <a:spLocks/>
          </p:cNvSpPr>
          <p:nvPr userDrawn="1"/>
        </p:nvSpPr>
        <p:spPr bwMode="auto">
          <a:xfrm>
            <a:off x="6107347" y="5535249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New York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200 Park Avenue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Suite 1744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New York, NY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10166, USA</a:t>
            </a:r>
          </a:p>
        </p:txBody>
      </p:sp>
      <p:sp>
        <p:nvSpPr>
          <p:cNvPr id="26" name="Text Placeholder 1"/>
          <p:cNvSpPr txBox="1">
            <a:spLocks/>
          </p:cNvSpPr>
          <p:nvPr userDrawn="1"/>
        </p:nvSpPr>
        <p:spPr bwMode="auto">
          <a:xfrm>
            <a:off x="7617379" y="5535249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ES_tradnl" sz="1400" b="1" dirty="0" smtClean="0">
                <a:solidFill>
                  <a:srgbClr val="FFFFFF"/>
                </a:solidFill>
              </a:rPr>
              <a:t>Bogotá</a:t>
            </a:r>
            <a:endParaRPr lang="es-ES_tradnl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Carrera 7 No. 99-53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Torre 1, Oficina 1424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Bogotá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Colombia</a:t>
            </a:r>
            <a:endParaRPr lang="es-ES_tradnl" sz="900" dirty="0">
              <a:solidFill>
                <a:srgbClr val="FFFFFF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1882039" y="1187468"/>
            <a:ext cx="5356225" cy="4030935"/>
          </a:xfrm>
        </p:spPr>
        <p:txBody>
          <a:bodyPr wrap="square" anchor="ctr"/>
          <a:lstStyle>
            <a:lvl1pPr marL="0" indent="0" algn="ctr">
              <a:buNone/>
              <a:defRPr sz="2000" b="0" i="0" baseline="0"/>
            </a:lvl1pPr>
            <a:lvl2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1600" b="0" baseline="0">
                <a:solidFill>
                  <a:srgbClr val="002060"/>
                </a:solidFill>
                <a:latin typeface="+mn-lt"/>
              </a:defRPr>
            </a:lvl2pPr>
            <a:lvl3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/>
            </a:lvl3pPr>
            <a:lvl4pPr marL="1371600" indent="0" algn="ctr">
              <a:buNone/>
              <a:defRPr/>
            </a:lvl4pPr>
            <a:lvl5pPr marL="0" indent="0" algn="ctr">
              <a:lnSpc>
                <a:spcPct val="100000"/>
              </a:lnSpc>
              <a:buNone/>
              <a:defRPr sz="1400"/>
            </a:lvl5pPr>
          </a:lstStyle>
          <a:p>
            <a:pPr marL="0" marR="0" lvl="1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[Main Contact Name]</a:t>
            </a:r>
            <a:br>
              <a:rPr lang="en-US" dirty="0" smtClean="0"/>
            </a:br>
            <a:r>
              <a:rPr lang="en-US" dirty="0" smtClean="0"/>
              <a:t>[Title]</a:t>
            </a:r>
            <a:br>
              <a:rPr lang="en-US" dirty="0" smtClean="0"/>
            </a:br>
            <a:r>
              <a:rPr lang="en-US" dirty="0" smtClean="0"/>
              <a:t>Castalia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[Phone Number]</a:t>
            </a:r>
            <a:br>
              <a:rPr lang="en-US" dirty="0" smtClean="0"/>
            </a:br>
            <a:r>
              <a:rPr lang="en-US" dirty="0" smtClean="0"/>
              <a:t>[Mobile Number]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[email address]</a:t>
            </a:r>
            <a:br>
              <a:rPr lang="en-US" dirty="0" smtClean="0"/>
            </a:br>
            <a:r>
              <a:rPr lang="en-US" dirty="0" err="1" smtClean="0"/>
              <a:t>www.castalia-advisors.com</a:t>
            </a:r>
            <a:endParaRPr lang="en-US" dirty="0" smtClean="0"/>
          </a:p>
        </p:txBody>
      </p:sp>
      <p:sp>
        <p:nvSpPr>
          <p:cNvPr id="29" name="Text Placeholder 1"/>
          <p:cNvSpPr txBox="1">
            <a:spLocks/>
          </p:cNvSpPr>
          <p:nvPr userDrawn="1"/>
        </p:nvSpPr>
        <p:spPr bwMode="auto">
          <a:xfrm>
            <a:off x="69127" y="5531695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Paris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7 Rue Claude </a:t>
            </a:r>
            <a:r>
              <a:rPr lang="en-NZ" sz="900" dirty="0" err="1" smtClean="0">
                <a:solidFill>
                  <a:srgbClr val="FFFFFF"/>
                </a:solidFill>
              </a:rPr>
              <a:t>Chahu</a:t>
            </a:r>
            <a:endParaRPr lang="en-NZ" sz="900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75116 Paris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France</a:t>
            </a:r>
          </a:p>
        </p:txBody>
      </p:sp>
    </p:spTree>
    <p:extLst>
      <p:ext uri="{BB962C8B-B14F-4D97-AF65-F5344CB8AC3E}">
        <p14:creationId xmlns:p14="http://schemas.microsoft.com/office/powerpoint/2010/main" val="31094930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4763"/>
            <a:ext cx="9180513" cy="625476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pic>
        <p:nvPicPr>
          <p:cNvPr id="9" name="Picture 2" descr="Castalia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634" y="1261376"/>
            <a:ext cx="217805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" y="5892800"/>
            <a:ext cx="9161463" cy="977900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defTabSz="457200">
              <a:defRPr/>
            </a:pPr>
            <a:endParaRPr lang="en-NZ" sz="2400" i="1" dirty="0">
              <a:solidFill>
                <a:srgbClr val="FFFF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" y="3028953"/>
            <a:ext cx="9161463" cy="1368425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32" name="Picture Placeholder 31"/>
          <p:cNvSpPr>
            <a:spLocks noGrp="1"/>
          </p:cNvSpPr>
          <p:nvPr>
            <p:ph type="pic" sz="quarter" idx="12"/>
          </p:nvPr>
        </p:nvSpPr>
        <p:spPr>
          <a:xfrm>
            <a:off x="11" y="4397397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3" name="Picture Placeholder 31"/>
          <p:cNvSpPr>
            <a:spLocks noGrp="1"/>
          </p:cNvSpPr>
          <p:nvPr>
            <p:ph type="pic" sz="quarter" idx="13"/>
          </p:nvPr>
        </p:nvSpPr>
        <p:spPr>
          <a:xfrm>
            <a:off x="2297124" y="4397397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5" name="Picture Placeholder 31"/>
          <p:cNvSpPr>
            <a:spLocks noGrp="1"/>
          </p:cNvSpPr>
          <p:nvPr>
            <p:ph type="pic" sz="quarter" idx="15"/>
          </p:nvPr>
        </p:nvSpPr>
        <p:spPr>
          <a:xfrm>
            <a:off x="6891350" y="4397397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4" name="Picture Placeholder 31"/>
          <p:cNvSpPr>
            <a:spLocks noGrp="1"/>
          </p:cNvSpPr>
          <p:nvPr>
            <p:ph type="pic" sz="quarter" idx="14"/>
          </p:nvPr>
        </p:nvSpPr>
        <p:spPr>
          <a:xfrm>
            <a:off x="4594237" y="4397397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297261" y="3377325"/>
            <a:ext cx="8595919" cy="622300"/>
          </a:xfrm>
        </p:spPr>
        <p:txBody>
          <a:bodyPr>
            <a:normAutofit/>
          </a:bodyPr>
          <a:lstStyle>
            <a:lvl1pPr marL="0" indent="0" algn="r">
              <a:buNone/>
              <a:defRPr sz="3200" b="1" i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[Title]</a:t>
            </a:r>
          </a:p>
        </p:txBody>
      </p:sp>
      <p:sp>
        <p:nvSpPr>
          <p:cNvPr id="30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2608263" y="6029070"/>
            <a:ext cx="6284912" cy="622300"/>
          </a:xfrm>
        </p:spPr>
        <p:txBody>
          <a:bodyPr>
            <a:normAutofit/>
          </a:bodyPr>
          <a:lstStyle>
            <a:lvl1pPr marL="0" indent="0" algn="r">
              <a:buNone/>
              <a:defRPr sz="2400" b="0" i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[Presenter], [Month Year]</a:t>
            </a:r>
          </a:p>
        </p:txBody>
      </p:sp>
    </p:spTree>
    <p:extLst>
      <p:ext uri="{BB962C8B-B14F-4D97-AF65-F5344CB8AC3E}">
        <p14:creationId xmlns:p14="http://schemas.microsoft.com/office/powerpoint/2010/main" val="832960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06"/>
          <a:stretch/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948526" y="2238250"/>
            <a:ext cx="7246960" cy="1897039"/>
          </a:xfrm>
          <a:solidFill>
            <a:schemeClr val="bg1">
              <a:alpha val="45000"/>
            </a:schemeClr>
          </a:solidFill>
        </p:spPr>
        <p:txBody>
          <a:bodyPr anchor="b">
            <a:normAutofit/>
          </a:bodyPr>
          <a:lstStyle>
            <a:lvl1pPr marL="0" indent="0" algn="l">
              <a:buNone/>
              <a:defRPr sz="4800" b="1" i="1" cap="all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n-US" dirty="0" smtClean="0"/>
              <a:t>[presentation title]</a:t>
            </a:r>
          </a:p>
        </p:txBody>
      </p:sp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48526" y="4135275"/>
            <a:ext cx="7246960" cy="1201003"/>
          </a:xfrm>
          <a:solidFill>
            <a:schemeClr val="bg1">
              <a:alpha val="21000"/>
            </a:schemeClr>
          </a:solidFill>
        </p:spPr>
        <p:txBody>
          <a:bodyPr/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en-NZ" dirty="0" smtClean="0"/>
              <a:t>[Presenter Name/ Client/ Date]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966" y="405522"/>
            <a:ext cx="2373856" cy="1068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862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/Conten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-15755" y="0"/>
            <a:ext cx="1040525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flipH="1">
            <a:off x="1100639" y="0"/>
            <a:ext cx="45719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4031417" y="6356372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7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38" y="6372246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673534" y="489325"/>
            <a:ext cx="6452563" cy="787384"/>
          </a:xfrm>
          <a:noFill/>
        </p:spPr>
        <p:txBody>
          <a:bodyPr anchor="ctr" anchorCtr="0"/>
          <a:lstStyle>
            <a:lvl1pPr algn="l">
              <a:defRPr sz="2800" b="1" i="1" cap="all">
                <a:solidFill>
                  <a:srgbClr val="2A2A7E"/>
                </a:solidFill>
              </a:defRPr>
            </a:lvl1pPr>
          </a:lstStyle>
          <a:p>
            <a:r>
              <a:rPr lang="en-US" dirty="0" smtClean="0"/>
              <a:t>[contents/Section Heading]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673225" y="1692277"/>
            <a:ext cx="6453188" cy="4094163"/>
          </a:xfrm>
          <a:effectLst/>
        </p:spPr>
        <p:txBody>
          <a:bodyPr/>
          <a:lstStyle>
            <a:lvl1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 sz="2000"/>
            </a:lvl1pPr>
          </a:lstStyle>
          <a:p>
            <a:pPr marL="285750" indent="-285750">
              <a:buFont typeface="Arial" pitchFamily="34" charset="0"/>
              <a:buChar char="•"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</p:txBody>
      </p:sp>
    </p:spTree>
    <p:extLst>
      <p:ext uri="{BB962C8B-B14F-4D97-AF65-F5344CB8AC3E}">
        <p14:creationId xmlns:p14="http://schemas.microsoft.com/office/powerpoint/2010/main" val="40433279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ignposti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73534" y="489325"/>
            <a:ext cx="6452563" cy="787384"/>
          </a:xfrm>
          <a:noFill/>
        </p:spPr>
        <p:txBody>
          <a:bodyPr anchor="ctr" anchorCtr="0"/>
          <a:lstStyle>
            <a:lvl1pPr algn="l">
              <a:defRPr sz="2800" b="1" i="1" cap="all">
                <a:solidFill>
                  <a:srgbClr val="2A2A7E"/>
                </a:solidFill>
              </a:defRPr>
            </a:lvl1pPr>
          </a:lstStyle>
          <a:p>
            <a:r>
              <a:rPr lang="en-US" dirty="0" smtClean="0"/>
              <a:t>[contents/Section Heading]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-15755" y="0"/>
            <a:ext cx="1040525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flipH="1">
            <a:off x="1100639" y="0"/>
            <a:ext cx="45719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4031417" y="6356372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9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38" y="6372246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673225" y="1801816"/>
            <a:ext cx="6453188" cy="3957637"/>
          </a:xfrm>
        </p:spPr>
        <p:txBody>
          <a:bodyPr/>
          <a:lstStyle>
            <a:lvl1pPr>
              <a:defRPr sz="2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NZ" dirty="0" smtClean="0"/>
              <a:t>[Enter subheadings in grey and current section heading in blue]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7012238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" y="268296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5"/>
            <a:ext cx="8229600" cy="4525963"/>
          </a:xfrm>
          <a:noFill/>
          <a:effectLst>
            <a:outerShdw blurRad="50800" dist="50800" dir="5400000" algn="ctr" rotWithShape="0">
              <a:schemeClr val="bg1"/>
            </a:outerShdw>
          </a:effectLst>
        </p:spPr>
        <p:txBody>
          <a:bodyPr/>
          <a:lstStyle>
            <a:lvl1pPr marL="457200" indent="-457200">
              <a:buSzPct val="100000"/>
              <a:buFont typeface="Wingdings" charset="2"/>
              <a:buChar char="§"/>
              <a:defRPr sz="2400">
                <a:solidFill>
                  <a:srgbClr val="002060"/>
                </a:solidFill>
              </a:defRPr>
            </a:lvl1pPr>
            <a:lvl2pPr marL="914400" indent="-457200">
              <a:buFont typeface="Lucida Grande"/>
              <a:buChar char="­"/>
              <a:defRPr sz="2000">
                <a:solidFill>
                  <a:srgbClr val="002060"/>
                </a:solidFill>
              </a:defRPr>
            </a:lvl2pPr>
            <a:lvl3pPr marL="1143000" indent="-228600"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FontTx/>
              <a:buNone/>
              <a:defRPr sz="1600">
                <a:solidFill>
                  <a:srgbClr val="002060"/>
                </a:solidFill>
              </a:defRPr>
            </a:lvl4pPr>
            <a:lvl5pPr>
              <a:defRPr>
                <a:solidFill>
                  <a:srgbClr val="2A2A7E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57200" y="392123"/>
            <a:ext cx="8229600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3505200" y="6356372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6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38" y="6372246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09842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3505200" y="6356372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9483734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 (sim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" y="268296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pic>
        <p:nvPicPr>
          <p:cNvPr id="5" name="Picture 2" descr="Castalia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7" y="6127164"/>
            <a:ext cx="1244600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230191" y="392123"/>
            <a:ext cx="8713787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Contact Us</a:t>
            </a:r>
          </a:p>
        </p:txBody>
      </p:sp>
      <p:sp>
        <p:nvSpPr>
          <p:cNvPr id="2" name="TextBox 1"/>
          <p:cNvSpPr txBox="1"/>
          <p:nvPr userDrawn="1"/>
        </p:nvSpPr>
        <p:spPr>
          <a:xfrm>
            <a:off x="1662550" y="6282045"/>
            <a:ext cx="71270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NZ" sz="1600" b="1" dirty="0" smtClean="0">
                <a:solidFill>
                  <a:srgbClr val="002060"/>
                </a:solidFill>
                <a:ea typeface="MS PGothic" pitchFamily="34" charset="-128"/>
              </a:rPr>
              <a:t>Paris   •   Sydney   •   Wellington   •   Washington, DC.   •   New York   •   Bogotá    </a:t>
            </a:r>
            <a:endParaRPr lang="en-NZ" sz="1600" b="1" dirty="0">
              <a:solidFill>
                <a:srgbClr val="002060"/>
              </a:solidFill>
              <a:ea typeface="MS PGothic" pitchFamily="34" charset="-128"/>
            </a:endParaRP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1882024" y="1518532"/>
            <a:ext cx="5356225" cy="4030935"/>
          </a:xfrm>
        </p:spPr>
        <p:txBody>
          <a:bodyPr wrap="square" anchor="ctr"/>
          <a:lstStyle>
            <a:lvl1pPr marL="0" indent="0" algn="ctr">
              <a:buNone/>
              <a:defRPr sz="2000" b="0" i="0" baseline="0"/>
            </a:lvl1pPr>
            <a:lvl2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1600" b="0" baseline="0">
                <a:solidFill>
                  <a:srgbClr val="002060"/>
                </a:solidFill>
                <a:latin typeface="+mn-lt"/>
              </a:defRPr>
            </a:lvl2pPr>
            <a:lvl3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/>
            </a:lvl3pPr>
            <a:lvl4pPr marL="1371600" indent="0" algn="ctr">
              <a:buNone/>
              <a:defRPr/>
            </a:lvl4pPr>
            <a:lvl5pPr marL="0" indent="0" algn="ctr">
              <a:lnSpc>
                <a:spcPct val="100000"/>
              </a:lnSpc>
              <a:buNone/>
              <a:defRPr sz="1400"/>
            </a:lvl5pPr>
          </a:lstStyle>
          <a:p>
            <a:pPr marL="0" marR="0" lvl="1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[Main Contact Name]</a:t>
            </a:r>
            <a:br>
              <a:rPr lang="en-US" dirty="0" smtClean="0"/>
            </a:br>
            <a:r>
              <a:rPr lang="en-US" dirty="0" smtClean="0"/>
              <a:t>[Title]</a:t>
            </a:r>
            <a:br>
              <a:rPr lang="en-US" dirty="0" smtClean="0"/>
            </a:br>
            <a:r>
              <a:rPr lang="en-US" dirty="0" smtClean="0"/>
              <a:t>Castalia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[Phone Number]</a:t>
            </a:r>
            <a:br>
              <a:rPr lang="en-US" dirty="0" smtClean="0"/>
            </a:br>
            <a:r>
              <a:rPr lang="en-US" dirty="0" smtClean="0"/>
              <a:t>[Mobile Number]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[email address]</a:t>
            </a:r>
            <a:br>
              <a:rPr lang="en-US" dirty="0" smtClean="0"/>
            </a:br>
            <a:r>
              <a:rPr lang="en-US" dirty="0" err="1" smtClean="0"/>
              <a:t>www.castalia-advisors.com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664271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 (detail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-19051" y="5524522"/>
            <a:ext cx="9176400" cy="1368425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" y="268296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230191" y="392123"/>
            <a:ext cx="8713787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Contact Us</a:t>
            </a:r>
          </a:p>
        </p:txBody>
      </p:sp>
      <p:sp>
        <p:nvSpPr>
          <p:cNvPr id="22" name="Text Placeholder 1"/>
          <p:cNvSpPr txBox="1">
            <a:spLocks/>
          </p:cNvSpPr>
          <p:nvPr userDrawn="1"/>
        </p:nvSpPr>
        <p:spPr bwMode="auto">
          <a:xfrm>
            <a:off x="3065443" y="5538492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Wellington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Level 2, 88 The Terrace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PO Box 10-225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Wellington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New Zealand</a:t>
            </a:r>
          </a:p>
        </p:txBody>
      </p:sp>
      <p:sp>
        <p:nvSpPr>
          <p:cNvPr id="23" name="Text Placeholder 1"/>
          <p:cNvSpPr txBox="1">
            <a:spLocks/>
          </p:cNvSpPr>
          <p:nvPr userDrawn="1"/>
        </p:nvSpPr>
        <p:spPr bwMode="auto">
          <a:xfrm>
            <a:off x="1555411" y="5531696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Sydney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36 -38 Young Street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Sydney, NSW 2000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Australia</a:t>
            </a:r>
          </a:p>
        </p:txBody>
      </p:sp>
      <p:sp>
        <p:nvSpPr>
          <p:cNvPr id="24" name="Text Placeholder 1"/>
          <p:cNvSpPr txBox="1">
            <a:spLocks/>
          </p:cNvSpPr>
          <p:nvPr userDrawn="1"/>
        </p:nvSpPr>
        <p:spPr bwMode="auto">
          <a:xfrm>
            <a:off x="4585438" y="5531696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Washington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1747 Pennsylvania Ave NW Suite 1200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Washington DC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20006, USA</a:t>
            </a:r>
          </a:p>
        </p:txBody>
      </p:sp>
      <p:sp>
        <p:nvSpPr>
          <p:cNvPr id="25" name="Text Placeholder 1"/>
          <p:cNvSpPr txBox="1">
            <a:spLocks/>
          </p:cNvSpPr>
          <p:nvPr userDrawn="1"/>
        </p:nvSpPr>
        <p:spPr bwMode="auto">
          <a:xfrm>
            <a:off x="6107347" y="5535219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New York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200 Park Avenue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Suite 1744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New York, NY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10166, USA</a:t>
            </a:r>
          </a:p>
        </p:txBody>
      </p:sp>
      <p:sp>
        <p:nvSpPr>
          <p:cNvPr id="26" name="Text Placeholder 1"/>
          <p:cNvSpPr txBox="1">
            <a:spLocks/>
          </p:cNvSpPr>
          <p:nvPr userDrawn="1"/>
        </p:nvSpPr>
        <p:spPr bwMode="auto">
          <a:xfrm>
            <a:off x="7617379" y="5535219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ES_tradnl" sz="1400" b="1" dirty="0" smtClean="0">
                <a:solidFill>
                  <a:srgbClr val="FFFFFF"/>
                </a:solidFill>
              </a:rPr>
              <a:t>Bogotá</a:t>
            </a:r>
            <a:endParaRPr lang="es-ES_tradnl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Carrera 7 No. 99-53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Torre 1, Oficina 1424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Bogotá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Colombia</a:t>
            </a:r>
            <a:endParaRPr lang="es-ES_tradnl" sz="900" dirty="0">
              <a:solidFill>
                <a:srgbClr val="FFFFFF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1882024" y="1187458"/>
            <a:ext cx="5356225" cy="4030935"/>
          </a:xfrm>
        </p:spPr>
        <p:txBody>
          <a:bodyPr wrap="square" anchor="ctr"/>
          <a:lstStyle>
            <a:lvl1pPr marL="0" indent="0" algn="ctr">
              <a:buNone/>
              <a:defRPr sz="2000" b="0" i="0" baseline="0"/>
            </a:lvl1pPr>
            <a:lvl2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1600" b="0" baseline="0">
                <a:solidFill>
                  <a:srgbClr val="002060"/>
                </a:solidFill>
                <a:latin typeface="+mn-lt"/>
              </a:defRPr>
            </a:lvl2pPr>
            <a:lvl3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/>
            </a:lvl3pPr>
            <a:lvl4pPr marL="1371600" indent="0" algn="ctr">
              <a:buNone/>
              <a:defRPr/>
            </a:lvl4pPr>
            <a:lvl5pPr marL="0" indent="0" algn="ctr">
              <a:lnSpc>
                <a:spcPct val="100000"/>
              </a:lnSpc>
              <a:buNone/>
              <a:defRPr sz="1400"/>
            </a:lvl5pPr>
          </a:lstStyle>
          <a:p>
            <a:pPr marL="0" marR="0" lvl="1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[Main Contact Name]</a:t>
            </a:r>
            <a:br>
              <a:rPr lang="en-US" dirty="0" smtClean="0"/>
            </a:br>
            <a:r>
              <a:rPr lang="en-US" dirty="0" smtClean="0"/>
              <a:t>[Title]</a:t>
            </a:r>
            <a:br>
              <a:rPr lang="en-US" dirty="0" smtClean="0"/>
            </a:br>
            <a:r>
              <a:rPr lang="en-US" dirty="0" smtClean="0"/>
              <a:t>Castalia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[Phone Number]</a:t>
            </a:r>
            <a:br>
              <a:rPr lang="en-US" dirty="0" smtClean="0"/>
            </a:br>
            <a:r>
              <a:rPr lang="en-US" dirty="0" smtClean="0"/>
              <a:t>[Mobile Number]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[email address]</a:t>
            </a:r>
            <a:br>
              <a:rPr lang="en-US" dirty="0" smtClean="0"/>
            </a:br>
            <a:r>
              <a:rPr lang="en-US" dirty="0" err="1" smtClean="0"/>
              <a:t>www.castalia-advisors.com</a:t>
            </a:r>
            <a:endParaRPr lang="en-US" dirty="0" smtClean="0"/>
          </a:p>
        </p:txBody>
      </p:sp>
      <p:sp>
        <p:nvSpPr>
          <p:cNvPr id="29" name="Text Placeholder 1"/>
          <p:cNvSpPr txBox="1">
            <a:spLocks/>
          </p:cNvSpPr>
          <p:nvPr userDrawn="1"/>
        </p:nvSpPr>
        <p:spPr bwMode="auto">
          <a:xfrm>
            <a:off x="69126" y="5531665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Paris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7 Rue Claude </a:t>
            </a:r>
            <a:r>
              <a:rPr lang="en-NZ" sz="900" dirty="0" err="1" smtClean="0">
                <a:solidFill>
                  <a:srgbClr val="FFFFFF"/>
                </a:solidFill>
              </a:rPr>
              <a:t>Chahu</a:t>
            </a:r>
            <a:endParaRPr lang="en-NZ" sz="900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75116 Paris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France</a:t>
            </a:r>
          </a:p>
        </p:txBody>
      </p:sp>
    </p:spTree>
    <p:extLst>
      <p:ext uri="{BB962C8B-B14F-4D97-AF65-F5344CB8AC3E}">
        <p14:creationId xmlns:p14="http://schemas.microsoft.com/office/powerpoint/2010/main" val="34301616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4763"/>
            <a:ext cx="9180513" cy="625476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pic>
        <p:nvPicPr>
          <p:cNvPr id="9" name="Picture 2" descr="Castalia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634" y="1261376"/>
            <a:ext cx="217805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1" y="5892800"/>
            <a:ext cx="9161463" cy="977900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defTabSz="457200">
              <a:defRPr/>
            </a:pPr>
            <a:endParaRPr lang="en-NZ" sz="2400" i="1" dirty="0">
              <a:solidFill>
                <a:srgbClr val="FFFF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" y="3028952"/>
            <a:ext cx="9161463" cy="1368425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32" name="Picture Placeholder 31"/>
          <p:cNvSpPr>
            <a:spLocks noGrp="1"/>
          </p:cNvSpPr>
          <p:nvPr>
            <p:ph type="pic" sz="quarter" idx="12"/>
          </p:nvPr>
        </p:nvSpPr>
        <p:spPr>
          <a:xfrm>
            <a:off x="1" y="4397377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3" name="Picture Placeholder 31"/>
          <p:cNvSpPr>
            <a:spLocks noGrp="1"/>
          </p:cNvSpPr>
          <p:nvPr>
            <p:ph type="pic" sz="quarter" idx="13"/>
          </p:nvPr>
        </p:nvSpPr>
        <p:spPr>
          <a:xfrm>
            <a:off x="2297114" y="4397377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5" name="Picture Placeholder 31"/>
          <p:cNvSpPr>
            <a:spLocks noGrp="1"/>
          </p:cNvSpPr>
          <p:nvPr>
            <p:ph type="pic" sz="quarter" idx="15"/>
          </p:nvPr>
        </p:nvSpPr>
        <p:spPr>
          <a:xfrm>
            <a:off x="6891340" y="4397377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4" name="Picture Placeholder 31"/>
          <p:cNvSpPr>
            <a:spLocks noGrp="1"/>
          </p:cNvSpPr>
          <p:nvPr>
            <p:ph type="pic" sz="quarter" idx="14"/>
          </p:nvPr>
        </p:nvSpPr>
        <p:spPr>
          <a:xfrm>
            <a:off x="4594227" y="4397377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297257" y="3377325"/>
            <a:ext cx="8595919" cy="622300"/>
          </a:xfrm>
        </p:spPr>
        <p:txBody>
          <a:bodyPr>
            <a:normAutofit/>
          </a:bodyPr>
          <a:lstStyle>
            <a:lvl1pPr marL="0" indent="0" algn="r">
              <a:buNone/>
              <a:defRPr sz="3200" b="1" i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[Title]</a:t>
            </a:r>
          </a:p>
        </p:txBody>
      </p:sp>
      <p:sp>
        <p:nvSpPr>
          <p:cNvPr id="30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2608263" y="6029070"/>
            <a:ext cx="6284912" cy="622300"/>
          </a:xfrm>
        </p:spPr>
        <p:txBody>
          <a:bodyPr>
            <a:normAutofit/>
          </a:bodyPr>
          <a:lstStyle>
            <a:lvl1pPr marL="0" indent="0" algn="r">
              <a:buNone/>
              <a:defRPr sz="2400" b="0" i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[Presenter], [Month Year]</a:t>
            </a:r>
          </a:p>
        </p:txBody>
      </p:sp>
    </p:spTree>
    <p:extLst>
      <p:ext uri="{BB962C8B-B14F-4D97-AF65-F5344CB8AC3E}">
        <p14:creationId xmlns:p14="http://schemas.microsoft.com/office/powerpoint/2010/main" val="27534867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77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0E33-20DA-4D99-8BED-8750A0A9E963}" type="datetimeFigureOut">
              <a:rPr lang="en-US" smtClean="0"/>
              <a:t>9/14/2014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AC026-A3D7-40E6-8476-966772726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1344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06"/>
          <a:stretch/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948521" y="2238230"/>
            <a:ext cx="7246960" cy="1897039"/>
          </a:xfrm>
          <a:solidFill>
            <a:schemeClr val="bg1">
              <a:alpha val="45000"/>
            </a:schemeClr>
          </a:solidFill>
        </p:spPr>
        <p:txBody>
          <a:bodyPr anchor="b">
            <a:normAutofit/>
          </a:bodyPr>
          <a:lstStyle>
            <a:lvl1pPr marL="0" indent="0" algn="l">
              <a:buNone/>
              <a:defRPr sz="4800" b="1" i="1" cap="all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n-US" dirty="0" smtClean="0"/>
              <a:t>[presentation title]</a:t>
            </a:r>
          </a:p>
        </p:txBody>
      </p:sp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48521" y="4135270"/>
            <a:ext cx="7246960" cy="1201003"/>
          </a:xfrm>
          <a:solidFill>
            <a:schemeClr val="bg1">
              <a:alpha val="21000"/>
            </a:schemeClr>
          </a:solidFill>
        </p:spPr>
        <p:txBody>
          <a:bodyPr/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en-NZ" dirty="0" smtClean="0"/>
              <a:t>[Presenter Name/ Client/ Date]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963" y="405522"/>
            <a:ext cx="2373856" cy="1068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6154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/Conten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-15765" y="0"/>
            <a:ext cx="1040525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flipH="1">
            <a:off x="1100629" y="0"/>
            <a:ext cx="45719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4031417" y="6356352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7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28" y="6372226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673525" y="489325"/>
            <a:ext cx="6452563" cy="787384"/>
          </a:xfrm>
          <a:noFill/>
        </p:spPr>
        <p:txBody>
          <a:bodyPr anchor="ctr" anchorCtr="0"/>
          <a:lstStyle>
            <a:lvl1pPr algn="l">
              <a:defRPr sz="2800" b="1" i="1" cap="all">
                <a:solidFill>
                  <a:srgbClr val="2A2A7E"/>
                </a:solidFill>
              </a:defRPr>
            </a:lvl1pPr>
          </a:lstStyle>
          <a:p>
            <a:r>
              <a:rPr lang="en-US" dirty="0" smtClean="0"/>
              <a:t>[contents/Section Heading]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673225" y="1692276"/>
            <a:ext cx="6453188" cy="4094163"/>
          </a:xfrm>
          <a:effectLst/>
        </p:spPr>
        <p:txBody>
          <a:bodyPr/>
          <a:lstStyle>
            <a:lvl1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 sz="2000"/>
            </a:lvl1pPr>
          </a:lstStyle>
          <a:p>
            <a:pPr marL="285750" indent="-285750">
              <a:buFont typeface="Arial" pitchFamily="34" charset="0"/>
              <a:buChar char="•"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</p:txBody>
      </p:sp>
    </p:spTree>
    <p:extLst>
      <p:ext uri="{BB962C8B-B14F-4D97-AF65-F5344CB8AC3E}">
        <p14:creationId xmlns:p14="http://schemas.microsoft.com/office/powerpoint/2010/main" val="30453677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ignposti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73525" y="489325"/>
            <a:ext cx="6452563" cy="787384"/>
          </a:xfrm>
          <a:noFill/>
        </p:spPr>
        <p:txBody>
          <a:bodyPr anchor="ctr" anchorCtr="0"/>
          <a:lstStyle>
            <a:lvl1pPr algn="l">
              <a:defRPr sz="2800" b="1" i="1" cap="all">
                <a:solidFill>
                  <a:srgbClr val="2A2A7E"/>
                </a:solidFill>
              </a:defRPr>
            </a:lvl1pPr>
          </a:lstStyle>
          <a:p>
            <a:r>
              <a:rPr lang="en-US" dirty="0" smtClean="0"/>
              <a:t>[contents/Section Heading]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-15765" y="0"/>
            <a:ext cx="1040525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flipH="1">
            <a:off x="1100629" y="0"/>
            <a:ext cx="45719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4031417" y="6356352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9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28" y="6372226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673225" y="1801815"/>
            <a:ext cx="6453188" cy="3957637"/>
          </a:xfrm>
        </p:spPr>
        <p:txBody>
          <a:bodyPr/>
          <a:lstStyle>
            <a:lvl1pPr>
              <a:defRPr sz="2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NZ" dirty="0" smtClean="0"/>
              <a:t>[Enter subheadings in grey and current section heading in blue]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6070125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" y="268290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noFill/>
          <a:effectLst>
            <a:outerShdw blurRad="50800" dist="50800" dir="5400000" algn="ctr" rotWithShape="0">
              <a:schemeClr val="bg1"/>
            </a:outerShdw>
          </a:effectLst>
        </p:spPr>
        <p:txBody>
          <a:bodyPr/>
          <a:lstStyle>
            <a:lvl1pPr marL="457200" indent="-457200">
              <a:buSzPct val="100000"/>
              <a:buFont typeface="Wingdings" charset="2"/>
              <a:buChar char="§"/>
              <a:defRPr sz="2400">
                <a:solidFill>
                  <a:srgbClr val="002060"/>
                </a:solidFill>
              </a:defRPr>
            </a:lvl1pPr>
            <a:lvl2pPr marL="914400" indent="-457200">
              <a:buFont typeface="Lucida Grande"/>
              <a:buChar char="­"/>
              <a:defRPr sz="2000">
                <a:solidFill>
                  <a:srgbClr val="002060"/>
                </a:solidFill>
              </a:defRPr>
            </a:lvl2pPr>
            <a:lvl3pPr marL="1143000" indent="-228600"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FontTx/>
              <a:buNone/>
              <a:defRPr sz="1600">
                <a:solidFill>
                  <a:srgbClr val="002060"/>
                </a:solidFill>
              </a:defRPr>
            </a:lvl4pPr>
            <a:lvl5pPr>
              <a:defRPr>
                <a:solidFill>
                  <a:srgbClr val="2A2A7E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57200" y="392115"/>
            <a:ext cx="8229600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3505200" y="6356352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6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28" y="6372226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24477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3505200" y="6356352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0358927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 (sim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" y="268290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pic>
        <p:nvPicPr>
          <p:cNvPr id="5" name="Picture 2" descr="Castalia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7" y="6127144"/>
            <a:ext cx="1244600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230189" y="392115"/>
            <a:ext cx="8713787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Contact Us</a:t>
            </a:r>
          </a:p>
        </p:txBody>
      </p:sp>
      <p:sp>
        <p:nvSpPr>
          <p:cNvPr id="2" name="TextBox 1"/>
          <p:cNvSpPr txBox="1"/>
          <p:nvPr userDrawn="1"/>
        </p:nvSpPr>
        <p:spPr>
          <a:xfrm>
            <a:off x="1662550" y="6282045"/>
            <a:ext cx="71270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NZ" sz="1600" b="1" dirty="0" smtClean="0">
                <a:solidFill>
                  <a:srgbClr val="002060"/>
                </a:solidFill>
                <a:ea typeface="MS PGothic" pitchFamily="34" charset="-128"/>
              </a:rPr>
              <a:t>Paris   •   Sydney   •   Wellington   •   Washington, DC.   •   New York   •   Bogotá    </a:t>
            </a:r>
            <a:endParaRPr lang="en-NZ" sz="1600" b="1" dirty="0">
              <a:solidFill>
                <a:srgbClr val="002060"/>
              </a:solidFill>
              <a:ea typeface="MS PGothic" pitchFamily="34" charset="-128"/>
            </a:endParaRP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1882014" y="1518528"/>
            <a:ext cx="5356225" cy="4030935"/>
          </a:xfrm>
        </p:spPr>
        <p:txBody>
          <a:bodyPr wrap="square" anchor="ctr"/>
          <a:lstStyle>
            <a:lvl1pPr marL="0" indent="0" algn="ctr">
              <a:buNone/>
              <a:defRPr sz="2000" b="0" i="0" baseline="0"/>
            </a:lvl1pPr>
            <a:lvl2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1600" b="0" baseline="0">
                <a:solidFill>
                  <a:srgbClr val="002060"/>
                </a:solidFill>
                <a:latin typeface="+mn-lt"/>
              </a:defRPr>
            </a:lvl2pPr>
            <a:lvl3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/>
            </a:lvl3pPr>
            <a:lvl4pPr marL="1371600" indent="0" algn="ctr">
              <a:buNone/>
              <a:defRPr/>
            </a:lvl4pPr>
            <a:lvl5pPr marL="0" indent="0" algn="ctr">
              <a:lnSpc>
                <a:spcPct val="100000"/>
              </a:lnSpc>
              <a:buNone/>
              <a:defRPr sz="1400"/>
            </a:lvl5pPr>
          </a:lstStyle>
          <a:p>
            <a:pPr marL="0" marR="0" lvl="1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[Main Contact Name]</a:t>
            </a:r>
            <a:br>
              <a:rPr lang="en-US" dirty="0" smtClean="0"/>
            </a:br>
            <a:r>
              <a:rPr lang="en-US" dirty="0" smtClean="0"/>
              <a:t>[Title]</a:t>
            </a:r>
            <a:br>
              <a:rPr lang="en-US" dirty="0" smtClean="0"/>
            </a:br>
            <a:r>
              <a:rPr lang="en-US" dirty="0" smtClean="0"/>
              <a:t>Castalia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[Phone Number]</a:t>
            </a:r>
            <a:br>
              <a:rPr lang="en-US" dirty="0" smtClean="0"/>
            </a:br>
            <a:r>
              <a:rPr lang="en-US" dirty="0" smtClean="0"/>
              <a:t>[Mobile Number]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[email address]</a:t>
            </a:r>
            <a:br>
              <a:rPr lang="en-US" dirty="0" smtClean="0"/>
            </a:br>
            <a:r>
              <a:rPr lang="en-US" dirty="0" err="1" smtClean="0"/>
              <a:t>www.castalia-advisors.com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4178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 (detail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-19051" y="5524502"/>
            <a:ext cx="9176400" cy="1368425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" y="268290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230189" y="392115"/>
            <a:ext cx="8713787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Contact Us</a:t>
            </a:r>
          </a:p>
        </p:txBody>
      </p:sp>
      <p:sp>
        <p:nvSpPr>
          <p:cNvPr id="22" name="Text Placeholder 1"/>
          <p:cNvSpPr txBox="1">
            <a:spLocks/>
          </p:cNvSpPr>
          <p:nvPr userDrawn="1"/>
        </p:nvSpPr>
        <p:spPr bwMode="auto">
          <a:xfrm>
            <a:off x="3065439" y="5538472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Wellington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Level 2, 88 The Terrace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PO Box 10-225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Wellington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New Zealand</a:t>
            </a:r>
          </a:p>
        </p:txBody>
      </p:sp>
      <p:sp>
        <p:nvSpPr>
          <p:cNvPr id="23" name="Text Placeholder 1"/>
          <p:cNvSpPr txBox="1">
            <a:spLocks/>
          </p:cNvSpPr>
          <p:nvPr userDrawn="1"/>
        </p:nvSpPr>
        <p:spPr bwMode="auto">
          <a:xfrm>
            <a:off x="1555406" y="5531676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Sydney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36 -38 Young Street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Sydney, NSW 2000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Australia</a:t>
            </a:r>
          </a:p>
        </p:txBody>
      </p:sp>
      <p:sp>
        <p:nvSpPr>
          <p:cNvPr id="24" name="Text Placeholder 1"/>
          <p:cNvSpPr txBox="1">
            <a:spLocks/>
          </p:cNvSpPr>
          <p:nvPr userDrawn="1"/>
        </p:nvSpPr>
        <p:spPr bwMode="auto">
          <a:xfrm>
            <a:off x="4585438" y="5531676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Washington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1747 Pennsylvania Ave NW Suite 1200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Washington DC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20006, USA</a:t>
            </a:r>
          </a:p>
        </p:txBody>
      </p:sp>
      <p:sp>
        <p:nvSpPr>
          <p:cNvPr id="25" name="Text Placeholder 1"/>
          <p:cNvSpPr txBox="1">
            <a:spLocks/>
          </p:cNvSpPr>
          <p:nvPr userDrawn="1"/>
        </p:nvSpPr>
        <p:spPr bwMode="auto">
          <a:xfrm>
            <a:off x="6107347" y="5535199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New York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200 Park Avenue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Suite 1744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New York, NY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10166, USA</a:t>
            </a:r>
          </a:p>
        </p:txBody>
      </p:sp>
      <p:sp>
        <p:nvSpPr>
          <p:cNvPr id="26" name="Text Placeholder 1"/>
          <p:cNvSpPr txBox="1">
            <a:spLocks/>
          </p:cNvSpPr>
          <p:nvPr userDrawn="1"/>
        </p:nvSpPr>
        <p:spPr bwMode="auto">
          <a:xfrm>
            <a:off x="7617379" y="5535199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ES_tradnl" sz="1400" b="1" dirty="0" smtClean="0">
                <a:solidFill>
                  <a:srgbClr val="FFFFFF"/>
                </a:solidFill>
              </a:rPr>
              <a:t>Bogotá</a:t>
            </a:r>
            <a:endParaRPr lang="es-ES_tradnl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Carrera 7 No. 99-53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Torre 1, Oficina 1424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Bogotá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Colombia</a:t>
            </a:r>
            <a:endParaRPr lang="es-ES_tradnl" sz="900" dirty="0">
              <a:solidFill>
                <a:srgbClr val="FFFFFF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1882014" y="1187452"/>
            <a:ext cx="5356225" cy="4030935"/>
          </a:xfrm>
        </p:spPr>
        <p:txBody>
          <a:bodyPr wrap="square" anchor="ctr"/>
          <a:lstStyle>
            <a:lvl1pPr marL="0" indent="0" algn="ctr">
              <a:buNone/>
              <a:defRPr sz="2000" b="0" i="0" baseline="0"/>
            </a:lvl1pPr>
            <a:lvl2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1600" b="0" baseline="0">
                <a:solidFill>
                  <a:srgbClr val="002060"/>
                </a:solidFill>
                <a:latin typeface="+mn-lt"/>
              </a:defRPr>
            </a:lvl2pPr>
            <a:lvl3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/>
            </a:lvl3pPr>
            <a:lvl4pPr marL="1371600" indent="0" algn="ctr">
              <a:buNone/>
              <a:defRPr/>
            </a:lvl4pPr>
            <a:lvl5pPr marL="0" indent="0" algn="ctr">
              <a:lnSpc>
                <a:spcPct val="100000"/>
              </a:lnSpc>
              <a:buNone/>
              <a:defRPr sz="1400"/>
            </a:lvl5pPr>
          </a:lstStyle>
          <a:p>
            <a:pPr marL="0" marR="0" lvl="1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[Main Contact Name]</a:t>
            </a:r>
            <a:br>
              <a:rPr lang="en-US" dirty="0" smtClean="0"/>
            </a:br>
            <a:r>
              <a:rPr lang="en-US" dirty="0" smtClean="0"/>
              <a:t>[Title]</a:t>
            </a:r>
            <a:br>
              <a:rPr lang="en-US" dirty="0" smtClean="0"/>
            </a:br>
            <a:r>
              <a:rPr lang="en-US" dirty="0" smtClean="0"/>
              <a:t>Castalia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[Phone Number]</a:t>
            </a:r>
            <a:br>
              <a:rPr lang="en-US" dirty="0" smtClean="0"/>
            </a:br>
            <a:r>
              <a:rPr lang="en-US" dirty="0" smtClean="0"/>
              <a:t>[Mobile Number]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[email address]</a:t>
            </a:r>
            <a:br>
              <a:rPr lang="en-US" dirty="0" smtClean="0"/>
            </a:br>
            <a:r>
              <a:rPr lang="en-US" dirty="0" err="1" smtClean="0"/>
              <a:t>www.castalia-advisors.com</a:t>
            </a:r>
            <a:endParaRPr lang="en-US" dirty="0" smtClean="0"/>
          </a:p>
        </p:txBody>
      </p:sp>
      <p:sp>
        <p:nvSpPr>
          <p:cNvPr id="29" name="Text Placeholder 1"/>
          <p:cNvSpPr txBox="1">
            <a:spLocks/>
          </p:cNvSpPr>
          <p:nvPr userDrawn="1"/>
        </p:nvSpPr>
        <p:spPr bwMode="auto">
          <a:xfrm>
            <a:off x="69123" y="5531645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Paris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7 Rue Claude </a:t>
            </a:r>
            <a:r>
              <a:rPr lang="en-NZ" sz="900" dirty="0" err="1" smtClean="0">
                <a:solidFill>
                  <a:srgbClr val="FFFFFF"/>
                </a:solidFill>
              </a:rPr>
              <a:t>Chahu</a:t>
            </a:r>
            <a:endParaRPr lang="en-NZ" sz="900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75116 Paris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France</a:t>
            </a:r>
          </a:p>
        </p:txBody>
      </p:sp>
    </p:spTree>
    <p:extLst>
      <p:ext uri="{BB962C8B-B14F-4D97-AF65-F5344CB8AC3E}">
        <p14:creationId xmlns:p14="http://schemas.microsoft.com/office/powerpoint/2010/main" val="2602238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0E33-20DA-4D99-8BED-8750A0A9E963}" type="datetimeFigureOut">
              <a:rPr lang="en-US" smtClean="0"/>
              <a:t>9/14/2014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AC026-A3D7-40E6-8476-966772726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32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4" Type="http://schemas.openxmlformats.org/officeDocument/2006/relationships/slideLayout" Target="../slideLayouts/slideLayout82.xml"/><Relationship Id="rId9" Type="http://schemas.openxmlformats.org/officeDocument/2006/relationships/theme" Target="../theme/theme1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5.xml"/><Relationship Id="rId9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5" Type="http://schemas.openxmlformats.org/officeDocument/2006/relationships/slideLayout" Target="../slideLayouts/slideLayout34.xml"/><Relationship Id="rId4" Type="http://schemas.openxmlformats.org/officeDocument/2006/relationships/slideLayout" Target="../slideLayouts/slideLayout33.xml"/><Relationship Id="rId9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2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5" Type="http://schemas.openxmlformats.org/officeDocument/2006/relationships/slideLayout" Target="../slideLayouts/slideLayout51.xml"/><Relationship Id="rId4" Type="http://schemas.openxmlformats.org/officeDocument/2006/relationships/slideLayout" Target="../slideLayouts/slideLayout50.xml"/><Relationship Id="rId9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8.xml"/><Relationship Id="rId9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3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9.xml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6.xml"/><Relationship Id="rId9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5.xml"/><Relationship Id="rId4" Type="http://schemas.openxmlformats.org/officeDocument/2006/relationships/slideLayout" Target="../slideLayouts/slideLayout74.xml"/><Relationship Id="rId9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9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70E33-20DA-4D99-8BED-8750A0A9E963}" type="datetimeFigureOut">
              <a:rPr lang="en-US" smtClean="0"/>
              <a:t>9/14/2014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9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9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AAC026-A3D7-40E6-8476-966772726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569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830" r:id="rId12"/>
    <p:sldLayoutId id="214748383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NZ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ea typeface="MS PGothic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 dirty="0">
              <a:solidFill>
                <a:srgbClr val="003492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90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5E74316C-E23F-428A-8567-06E5DA18F3DA}" type="slidenum">
              <a:rPr lang="en-NZ">
                <a:ea typeface="MS PGothic" pitchFamily="34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NZ" dirty="0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06784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rgbClr val="002060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4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8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rgbClr val="2A2A7E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NZ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446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ea typeface="MS PGothic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44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 dirty="0">
              <a:solidFill>
                <a:srgbClr val="003492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46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90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5E74316C-E23F-428A-8567-06E5DA18F3DA}" type="slidenum">
              <a:rPr lang="en-NZ">
                <a:ea typeface="MS PGothic" pitchFamily="34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NZ" dirty="0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54525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rgbClr val="002060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4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8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rgbClr val="2A2A7E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NZ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42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ea typeface="MS PGothic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42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 dirty="0">
              <a:solidFill>
                <a:srgbClr val="003492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2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90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5E74316C-E23F-428A-8567-06E5DA18F3DA}" type="slidenum">
              <a:rPr lang="en-NZ">
                <a:ea typeface="MS PGothic" pitchFamily="34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NZ" dirty="0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00724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rgbClr val="002060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4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8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rgbClr val="2A2A7E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NZ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41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ea typeface="MS PGothic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41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 dirty="0">
              <a:solidFill>
                <a:srgbClr val="003492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1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90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5E74316C-E23F-428A-8567-06E5DA18F3DA}" type="slidenum">
              <a:rPr lang="en-NZ">
                <a:ea typeface="MS PGothic" pitchFamily="34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NZ" dirty="0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49922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rgbClr val="002060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4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8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rgbClr val="2A2A7E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NZ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406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ea typeface="MS PGothic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40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 dirty="0">
              <a:solidFill>
                <a:srgbClr val="003492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06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90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5E74316C-E23F-428A-8567-06E5DA18F3DA}" type="slidenum">
              <a:rPr lang="en-NZ">
                <a:ea typeface="MS PGothic" pitchFamily="34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NZ" dirty="0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43192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833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rgbClr val="002060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4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8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rgbClr val="2A2A7E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NZ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82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ea typeface="MS PGothic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8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 dirty="0">
              <a:solidFill>
                <a:srgbClr val="003492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82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90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5E74316C-E23F-428A-8567-06E5DA18F3DA}" type="slidenum">
              <a:rPr lang="en-NZ">
                <a:ea typeface="MS PGothic" pitchFamily="34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NZ" dirty="0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04822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rgbClr val="002060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4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8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rgbClr val="2A2A7E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NZ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44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ea typeface="MS PGothic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44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 dirty="0">
              <a:solidFill>
                <a:srgbClr val="003492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4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90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5E74316C-E23F-428A-8567-06E5DA18F3DA}" type="slidenum">
              <a:rPr lang="en-NZ">
                <a:ea typeface="MS PGothic" pitchFamily="34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NZ" dirty="0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66312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rgbClr val="002060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4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8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rgbClr val="2A2A7E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NZ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402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ea typeface="MS PGothic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40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 dirty="0">
              <a:solidFill>
                <a:srgbClr val="003492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02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90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5E74316C-E23F-428A-8567-06E5DA18F3DA}" type="slidenum">
              <a:rPr lang="en-NZ">
                <a:ea typeface="MS PGothic" pitchFamily="34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NZ" dirty="0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97138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rgbClr val="002060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4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8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rgbClr val="2A2A7E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NZ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5"/>
            <a:ext cx="8229600" cy="45259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72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ea typeface="MS PGothic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7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 dirty="0">
              <a:solidFill>
                <a:srgbClr val="003492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72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90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5E74316C-E23F-428A-8567-06E5DA18F3DA}" type="slidenum">
              <a:rPr lang="en-NZ">
                <a:ea typeface="MS PGothic" pitchFamily="34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NZ" dirty="0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50757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rgbClr val="002060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4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8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rgbClr val="2A2A7E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8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8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g"/><Relationship Id="rId4" Type="http://schemas.openxmlformats.org/officeDocument/2006/relationships/image" Target="../media/image8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8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2.xml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2224006"/>
            <a:ext cx="4252869" cy="3607556"/>
          </a:xfrm>
          <a:prstGeom prst="rect">
            <a:avLst/>
          </a:prstGeom>
        </p:spPr>
      </p:pic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6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8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0" y="4408427"/>
            <a:ext cx="3810000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endParaRPr lang="en-US" sz="2000" b="1" dirty="0" smtClean="0">
              <a:solidFill>
                <a:schemeClr val="accent1"/>
              </a:solidFill>
            </a:endParaRPr>
          </a:p>
          <a:p>
            <a:pPr>
              <a:spcBef>
                <a:spcPts val="600"/>
              </a:spcBef>
            </a:pPr>
            <a:r>
              <a:rPr lang="en-US" sz="2800" b="1" dirty="0" smtClean="0">
                <a:solidFill>
                  <a:schemeClr val="accent1"/>
                </a:solidFill>
              </a:rPr>
              <a:t>September 2014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612" y="73797"/>
            <a:ext cx="1405842" cy="34925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783" y="13792"/>
            <a:ext cx="494190" cy="469261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1</a:t>
            </a:fld>
            <a:endParaRPr lang="en-US"/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685800" y="1752600"/>
            <a:ext cx="8077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Aft>
                <a:spcPts val="1200"/>
              </a:spcAft>
            </a:pPr>
            <a:r>
              <a:rPr lang="en-US" sz="3600" b="1" dirty="0" smtClean="0">
                <a:solidFill>
                  <a:schemeClr val="accent1"/>
                </a:solidFill>
              </a:rPr>
              <a:t>Development of A Myanmar </a:t>
            </a:r>
            <a:r>
              <a:rPr lang="en-US" sz="3600" b="1" dirty="0">
                <a:solidFill>
                  <a:schemeClr val="accent1"/>
                </a:solidFill>
              </a:rPr>
              <a:t>National Electrification </a:t>
            </a:r>
            <a:r>
              <a:rPr lang="en-US" sz="3600" b="1" dirty="0" smtClean="0">
                <a:solidFill>
                  <a:schemeClr val="accent1"/>
                </a:solidFill>
              </a:rPr>
              <a:t>Plan Towards Universal Access 2015-2030: </a:t>
            </a:r>
          </a:p>
          <a:p>
            <a:pPr algn="l">
              <a:spcAft>
                <a:spcPts val="1200"/>
              </a:spcAft>
            </a:pPr>
            <a:r>
              <a:rPr lang="en-US" sz="3600" b="1" dirty="0" smtClean="0"/>
              <a:t>An Overview</a:t>
            </a:r>
          </a:p>
          <a:p>
            <a:pPr algn="l">
              <a:spcAft>
                <a:spcPts val="1200"/>
              </a:spcAft>
            </a:pPr>
            <a:endParaRPr lang="en-US" sz="3600" b="1" dirty="0" smtClean="0"/>
          </a:p>
          <a:p>
            <a:endParaRPr lang="en-US" sz="2200" b="1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786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46343547"/>
              </p:ext>
            </p:extLst>
          </p:nvPr>
        </p:nvGraphicFramePr>
        <p:xfrm>
          <a:off x="2517943" y="2536287"/>
          <a:ext cx="6351002" cy="38809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7655" name="TextBox 10"/>
          <p:cNvSpPr txBox="1">
            <a:spLocks noChangeArrowheads="1"/>
          </p:cNvSpPr>
          <p:nvPr/>
        </p:nvSpPr>
        <p:spPr bwMode="auto">
          <a:xfrm>
            <a:off x="4280" y="6320726"/>
            <a:ext cx="529883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1pPr>
            <a:lvl2pPr>
              <a:defRPr sz="2400"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2pPr>
            <a:lvl3pPr>
              <a:defRPr sz="2000"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3pPr>
            <a:lvl4pPr>
              <a:defRPr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4pPr>
            <a:lvl5pPr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5pPr>
            <a:lvl6pPr eaLnBrk="0" fontAlgn="base" hangingPunct="0"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6pPr>
            <a:lvl7pPr eaLnBrk="0" fontAlgn="base" hangingPunct="0"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7pPr>
            <a:lvl8pPr eaLnBrk="0" fontAlgn="base" hangingPunct="0"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8pPr>
            <a:lvl9pPr eaLnBrk="0" fontAlgn="base" hangingPunct="0"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US" altLang="en-US" sz="1200" i="1" dirty="0" smtClean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Source: MOEP (2011-2012), ESE, YESB data and Castalia estimations</a:t>
            </a:r>
          </a:p>
          <a:p>
            <a:pPr>
              <a:defRPr/>
            </a:pPr>
            <a:r>
              <a:rPr lang="en-US" altLang="en-US" sz="1200" i="1" dirty="0" smtClean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Assumes 6.5 people in a household</a:t>
            </a: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4798693" y="6417266"/>
            <a:ext cx="2133600" cy="36512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fld id="{A444DC09-88C4-4B1B-8470-CDBB82C3C1C4}" type="slidenum">
              <a:rPr lang="en-NZ" altLang="en-US" sz="1200" b="1" smtClean="0">
                <a:solidFill>
                  <a:srgbClr val="000090"/>
                </a:solidFill>
              </a:rPr>
              <a:pPr eaLnBrk="1" hangingPunct="1">
                <a:defRPr/>
              </a:pPr>
              <a:t>10</a:t>
            </a:fld>
            <a:endParaRPr lang="en-NZ" altLang="en-US" sz="1200" b="1" dirty="0" smtClean="0">
              <a:solidFill>
                <a:srgbClr val="000090"/>
              </a:solidFill>
            </a:endParaRPr>
          </a:p>
        </p:txBody>
      </p:sp>
      <p:graphicFrame>
        <p:nvGraphicFramePr>
          <p:cNvPr id="14338" name="Table 143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3034476"/>
              </p:ext>
            </p:extLst>
          </p:nvPr>
        </p:nvGraphicFramePr>
        <p:xfrm>
          <a:off x="7740467" y="3892893"/>
          <a:ext cx="1128480" cy="11274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8238"/>
                <a:gridCol w="820242"/>
              </a:tblGrid>
              <a:tr h="290994">
                <a:tc>
                  <a:txBody>
                    <a:bodyPr/>
                    <a:lstStyle/>
                    <a:p>
                      <a:endParaRPr lang="en-US" sz="1400" b="0" i="0" dirty="0">
                        <a:solidFill>
                          <a:schemeClr val="tx2"/>
                        </a:solidFill>
                      </a:endParaRPr>
                    </a:p>
                  </a:txBody>
                  <a:tcPr marL="84388" marR="84388" marT="45664" marB="45664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solidFill>
                            <a:schemeClr val="tx2"/>
                          </a:solidFill>
                        </a:rPr>
                        <a:t>ESE</a:t>
                      </a:r>
                      <a:endParaRPr lang="en-US" sz="1400" b="0" i="0" dirty="0">
                        <a:solidFill>
                          <a:schemeClr val="tx2"/>
                        </a:solidFill>
                      </a:endParaRPr>
                    </a:p>
                  </a:txBody>
                  <a:tcPr marL="84388" marR="84388" marT="45664" marB="45664">
                    <a:noFill/>
                  </a:tcPr>
                </a:tc>
              </a:tr>
              <a:tr h="290994">
                <a:tc>
                  <a:txBody>
                    <a:bodyPr/>
                    <a:lstStyle/>
                    <a:p>
                      <a:endParaRPr lang="en-US" sz="1400" b="0" i="0" dirty="0">
                        <a:solidFill>
                          <a:schemeClr val="tx2"/>
                        </a:solidFill>
                      </a:endParaRPr>
                    </a:p>
                  </a:txBody>
                  <a:tcPr marL="84388" marR="84388" marT="45664" marB="45664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i="0" dirty="0" err="1" smtClean="0">
                          <a:solidFill>
                            <a:schemeClr val="tx2"/>
                          </a:solidFill>
                        </a:rPr>
                        <a:t>YESB</a:t>
                      </a:r>
                      <a:endParaRPr lang="en-US" sz="1400" b="0" i="0" dirty="0">
                        <a:solidFill>
                          <a:schemeClr val="tx2"/>
                        </a:solidFill>
                      </a:endParaRPr>
                    </a:p>
                  </a:txBody>
                  <a:tcPr marL="84388" marR="84388" marT="45664" marB="45664">
                    <a:noFill/>
                  </a:tcPr>
                </a:tc>
              </a:tr>
              <a:tr h="290994">
                <a:tc>
                  <a:txBody>
                    <a:bodyPr/>
                    <a:lstStyle/>
                    <a:p>
                      <a:endParaRPr lang="en-US" sz="1400" b="0" i="0" dirty="0">
                        <a:solidFill>
                          <a:schemeClr val="tx2"/>
                        </a:solidFill>
                      </a:endParaRPr>
                    </a:p>
                  </a:txBody>
                  <a:tcPr marL="84388" marR="84388" marT="45664" marB="45664"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solidFill>
                            <a:schemeClr val="tx2"/>
                          </a:solidFill>
                        </a:rPr>
                        <a:t>Required</a:t>
                      </a:r>
                      <a:endParaRPr lang="en-US" sz="1400" b="0" i="0" dirty="0">
                        <a:solidFill>
                          <a:schemeClr val="tx2"/>
                        </a:solidFill>
                      </a:endParaRPr>
                    </a:p>
                  </a:txBody>
                  <a:tcPr marL="84388" marR="84388" marT="45664" marB="45664">
                    <a:noFill/>
                  </a:tcPr>
                </a:tc>
              </a:tr>
            </a:tbl>
          </a:graphicData>
        </a:graphic>
      </p:graphicFrame>
      <p:sp>
        <p:nvSpPr>
          <p:cNvPr id="26644" name="TextBox 14338"/>
          <p:cNvSpPr txBox="1">
            <a:spLocks noChangeArrowheads="1"/>
          </p:cNvSpPr>
          <p:nvPr/>
        </p:nvSpPr>
        <p:spPr bwMode="auto">
          <a:xfrm>
            <a:off x="3259820" y="4349925"/>
            <a:ext cx="132470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 b="1" dirty="0">
                <a:solidFill>
                  <a:schemeClr val="tx2"/>
                </a:solidFill>
                <a:cs typeface="Arial" pitchFamily="34" charset="0"/>
              </a:rPr>
              <a:t>189,000</a:t>
            </a:r>
          </a:p>
        </p:txBody>
      </p:sp>
      <p:sp>
        <p:nvSpPr>
          <p:cNvPr id="26645" name="TextBox 41"/>
          <p:cNvSpPr txBox="1">
            <a:spLocks noChangeArrowheads="1"/>
          </p:cNvSpPr>
          <p:nvPr/>
        </p:nvSpPr>
        <p:spPr bwMode="auto">
          <a:xfrm rot="16200000">
            <a:off x="645839" y="3689021"/>
            <a:ext cx="41275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>
                <a:solidFill>
                  <a:schemeClr val="tx2"/>
                </a:solidFill>
                <a:cs typeface="Arial" pitchFamily="34" charset="0"/>
              </a:rPr>
              <a:t>New </a:t>
            </a:r>
            <a:r>
              <a:rPr lang="en-US" altLang="en-US" sz="1600" dirty="0" smtClean="0">
                <a:solidFill>
                  <a:schemeClr val="tx2"/>
                </a:solidFill>
                <a:cs typeface="Arial" pitchFamily="34" charset="0"/>
              </a:rPr>
              <a:t>household connections </a:t>
            </a:r>
            <a:r>
              <a:rPr lang="en-US" altLang="en-US" sz="1600" dirty="0">
                <a:solidFill>
                  <a:schemeClr val="tx2"/>
                </a:solidFill>
                <a:cs typeface="Arial" pitchFamily="34" charset="0"/>
              </a:rPr>
              <a:t>per year</a:t>
            </a:r>
          </a:p>
        </p:txBody>
      </p:sp>
      <p:sp>
        <p:nvSpPr>
          <p:cNvPr id="26646" name="TextBox 14346"/>
          <p:cNvSpPr txBox="1">
            <a:spLocks noChangeArrowheads="1"/>
          </p:cNvSpPr>
          <p:nvPr/>
        </p:nvSpPr>
        <p:spPr bwMode="auto">
          <a:xfrm>
            <a:off x="2970656" y="1553013"/>
            <a:ext cx="607986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 smtClean="0">
                <a:solidFill>
                  <a:schemeClr val="tx1">
                    <a:lumMod val="75000"/>
                  </a:schemeClr>
                </a:solidFill>
                <a:cs typeface="Arial" pitchFamily="34" charset="0"/>
              </a:rPr>
              <a:t>Need </a:t>
            </a:r>
            <a:r>
              <a:rPr lang="en-US" altLang="en-US" sz="2000" dirty="0">
                <a:solidFill>
                  <a:schemeClr val="tx1">
                    <a:lumMod val="75000"/>
                  </a:schemeClr>
                </a:solidFill>
                <a:cs typeface="Arial" pitchFamily="34" charset="0"/>
              </a:rPr>
              <a:t>to connect </a:t>
            </a:r>
            <a:r>
              <a:rPr lang="en-US" altLang="en-US" sz="2000" dirty="0" smtClean="0">
                <a:solidFill>
                  <a:schemeClr val="tx1">
                    <a:lumMod val="75000"/>
                  </a:schemeClr>
                </a:solidFill>
                <a:cs typeface="Arial" pitchFamily="34" charset="0"/>
              </a:rPr>
              <a:t>over</a:t>
            </a:r>
            <a:r>
              <a:rPr lang="en-US" altLang="en-US" sz="3200" b="1" dirty="0" smtClean="0">
                <a:solidFill>
                  <a:schemeClr val="tx1">
                    <a:lumMod val="75000"/>
                  </a:schemeClr>
                </a:solidFill>
                <a:cs typeface="Arial" pitchFamily="34" charset="0"/>
              </a:rPr>
              <a:t> </a:t>
            </a:r>
            <a:r>
              <a:rPr lang="en-US" altLang="en-US" sz="3600" b="1" dirty="0">
                <a:solidFill>
                  <a:schemeClr val="accent5"/>
                </a:solidFill>
                <a:cs typeface="Arial" pitchFamily="34" charset="0"/>
              </a:rPr>
              <a:t>2</a:t>
            </a:r>
            <a:r>
              <a:rPr lang="en-US" altLang="en-US" sz="3600" b="1" dirty="0" smtClean="0">
                <a:solidFill>
                  <a:schemeClr val="accent5"/>
                </a:solidFill>
                <a:cs typeface="Arial" pitchFamily="34" charset="0"/>
              </a:rPr>
              <a:t>x</a:t>
            </a:r>
            <a:r>
              <a:rPr lang="en-US" altLang="en-US" sz="3200" b="1" dirty="0" smtClean="0">
                <a:solidFill>
                  <a:schemeClr val="accent5"/>
                </a:solidFill>
                <a:cs typeface="Arial" pitchFamily="34" charset="0"/>
              </a:rPr>
              <a:t> </a:t>
            </a:r>
            <a:r>
              <a:rPr lang="en-US" altLang="en-US" sz="2000" dirty="0">
                <a:solidFill>
                  <a:schemeClr val="tx1"/>
                </a:solidFill>
                <a:cs typeface="Arial" pitchFamily="34" charset="0"/>
              </a:rPr>
              <a:t>as many households per </a:t>
            </a:r>
            <a:r>
              <a:rPr lang="en-US" altLang="en-US" sz="2000" dirty="0">
                <a:solidFill>
                  <a:schemeClr val="tx1">
                    <a:lumMod val="75000"/>
                  </a:schemeClr>
                </a:solidFill>
                <a:cs typeface="Arial" pitchFamily="34" charset="0"/>
              </a:rPr>
              <a:t>year to reach </a:t>
            </a:r>
            <a:r>
              <a:rPr lang="en-US" altLang="en-US" sz="2000" dirty="0" smtClean="0">
                <a:solidFill>
                  <a:schemeClr val="tx1">
                    <a:lumMod val="75000"/>
                  </a:schemeClr>
                </a:solidFill>
                <a:cs typeface="Arial" pitchFamily="34" charset="0"/>
              </a:rPr>
              <a:t>universal electrification </a:t>
            </a:r>
            <a:r>
              <a:rPr lang="en-US" altLang="en-US" sz="2000" dirty="0">
                <a:solidFill>
                  <a:schemeClr val="tx1">
                    <a:lumMod val="75000"/>
                  </a:schemeClr>
                </a:solidFill>
                <a:cs typeface="Arial" pitchFamily="34" charset="0"/>
              </a:rPr>
              <a:t>by </a:t>
            </a:r>
            <a:r>
              <a:rPr lang="en-US" altLang="en-US" sz="2000" dirty="0" smtClean="0">
                <a:solidFill>
                  <a:schemeClr val="tx1">
                    <a:lumMod val="75000"/>
                  </a:schemeClr>
                </a:solidFill>
                <a:cs typeface="Arial" pitchFamily="34" charset="0"/>
              </a:rPr>
              <a:t>2030…</a:t>
            </a:r>
            <a:endParaRPr lang="en-US" altLang="en-US" sz="2000" dirty="0">
              <a:solidFill>
                <a:schemeClr val="tx1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10" name="Text Placeholder 2"/>
          <p:cNvSpPr txBox="1">
            <a:spLocks/>
          </p:cNvSpPr>
          <p:nvPr/>
        </p:nvSpPr>
        <p:spPr bwMode="auto">
          <a:xfrm>
            <a:off x="122474" y="384119"/>
            <a:ext cx="8229600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b="1" i="1" kern="1200">
                <a:solidFill>
                  <a:srgbClr val="FFFFFF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4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en-US" dirty="0" smtClean="0"/>
              <a:t>But Myanmar’s electrification challenge is immense…</a:t>
            </a:r>
          </a:p>
        </p:txBody>
      </p:sp>
      <p:pic>
        <p:nvPicPr>
          <p:cNvPr id="11" name="Picture 10"/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58" y="1600164"/>
            <a:ext cx="2285020" cy="4708421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57551" y="976197"/>
            <a:ext cx="53912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</a:rPr>
              <a:t>The electrification rate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</a:rPr>
              <a:t>is estimated at </a:t>
            </a:r>
            <a:r>
              <a:rPr lang="en-US" sz="3600" b="1" kern="0" dirty="0" smtClean="0">
                <a:solidFill>
                  <a:schemeClr val="accent5"/>
                </a:solidFill>
              </a:rPr>
              <a:t>33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</a:rPr>
              <a:t>%...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chemeClr val="accent5"/>
              </a:solidFill>
              <a:effectLst/>
              <a:uLnTx/>
              <a:uFillTx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228600" y="976197"/>
            <a:ext cx="8305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790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43016" y="3021344"/>
            <a:ext cx="5018615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Key Features :</a:t>
            </a:r>
            <a:endParaRPr lang="en-US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209439" y="208183"/>
            <a:ext cx="8810015" cy="485775"/>
          </a:xfrm>
        </p:spPr>
        <p:txBody>
          <a:bodyPr/>
          <a:lstStyle/>
          <a:p>
            <a:r>
              <a:rPr lang="en-US" sz="2600" dirty="0" smtClean="0"/>
              <a:t>It is impossible to meet this challenge without a programmatic, sector-wide approach…</a:t>
            </a:r>
            <a:endParaRPr lang="en-US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74316C-E23F-428A-8567-06E5DA18F3DA}" type="slidenum">
              <a:rPr lang="en-NZ" smtClean="0"/>
              <a:pPr/>
              <a:t>11</a:t>
            </a:fld>
            <a:endParaRPr lang="en-NZ" dirty="0"/>
          </a:p>
        </p:txBody>
      </p:sp>
      <p:sp>
        <p:nvSpPr>
          <p:cNvPr id="5" name="TextBox 4"/>
          <p:cNvSpPr txBox="1"/>
          <p:nvPr/>
        </p:nvSpPr>
        <p:spPr>
          <a:xfrm>
            <a:off x="567483" y="1403188"/>
            <a:ext cx="8012286" cy="954107"/>
          </a:xfrm>
          <a:prstGeom prst="rect">
            <a:avLst/>
          </a:prstGeom>
          <a:solidFill>
            <a:srgbClr val="E6E3CC"/>
          </a:solidFill>
          <a:ln>
            <a:solidFill>
              <a:schemeClr val="bg1">
                <a:lumMod val="50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NZ" sz="2400" dirty="0" smtClean="0"/>
              <a:t>Countries that have achieved rapid electrification have relied on </a:t>
            </a:r>
            <a:r>
              <a:rPr lang="en-NZ" sz="3200" b="1" dirty="0" smtClean="0">
                <a:solidFill>
                  <a:schemeClr val="accent5"/>
                </a:solidFill>
              </a:rPr>
              <a:t>Programmatic, Sector-wide approach</a:t>
            </a:r>
            <a:endParaRPr lang="en-NZ" sz="4000" b="1" dirty="0">
              <a:solidFill>
                <a:schemeClr val="accent5"/>
              </a:solidFill>
            </a:endParaRPr>
          </a:p>
        </p:txBody>
      </p:sp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0553263"/>
              </p:ext>
            </p:extLst>
          </p:nvPr>
        </p:nvGraphicFramePr>
        <p:xfrm>
          <a:off x="4647852" y="2552085"/>
          <a:ext cx="3830082" cy="41208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6"/>
          <p:cNvSpPr/>
          <p:nvPr/>
        </p:nvSpPr>
        <p:spPr>
          <a:xfrm>
            <a:off x="139875" y="3571577"/>
            <a:ext cx="401961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80060" lvl="1">
              <a:lnSpc>
                <a:spcPct val="80000"/>
              </a:lnSpc>
              <a:buSzPct val="76000"/>
            </a:pPr>
            <a:endParaRPr lang="en-NZ" sz="2000" dirty="0"/>
          </a:p>
          <a:p>
            <a:pPr marL="754380" lvl="1" indent="-274320">
              <a:lnSpc>
                <a:spcPct val="80000"/>
              </a:lnSpc>
              <a:buSzPct val="76000"/>
              <a:buFont typeface="Wingdings 3"/>
              <a:buChar char=""/>
            </a:pPr>
            <a:r>
              <a:rPr lang="en-NZ" sz="2000" dirty="0" smtClean="0"/>
              <a:t>Coordinated least-cost technical </a:t>
            </a:r>
            <a:r>
              <a:rPr lang="en-NZ" sz="2000" dirty="0"/>
              <a:t>and investment </a:t>
            </a:r>
            <a:r>
              <a:rPr lang="en-NZ" sz="2000" dirty="0" smtClean="0"/>
              <a:t>planning</a:t>
            </a:r>
          </a:p>
          <a:p>
            <a:pPr marL="754380" lvl="1" indent="-274320">
              <a:lnSpc>
                <a:spcPct val="80000"/>
              </a:lnSpc>
              <a:buSzPct val="76000"/>
              <a:buFont typeface="Wingdings 3"/>
              <a:buChar char=""/>
            </a:pPr>
            <a:endParaRPr lang="en-NZ" sz="2000" dirty="0"/>
          </a:p>
          <a:p>
            <a:pPr marL="754380" lvl="1" indent="-274320">
              <a:lnSpc>
                <a:spcPct val="80000"/>
              </a:lnSpc>
              <a:buSzPct val="76000"/>
              <a:buFont typeface="Wingdings 3"/>
              <a:buChar char=""/>
            </a:pPr>
            <a:r>
              <a:rPr lang="en-NZ" sz="2000" dirty="0"/>
              <a:t>Sustainable financing </a:t>
            </a:r>
            <a:r>
              <a:rPr lang="en-NZ" sz="2000" dirty="0" smtClean="0"/>
              <a:t>policy</a:t>
            </a:r>
          </a:p>
          <a:p>
            <a:pPr marL="754380" lvl="1" indent="-274320">
              <a:lnSpc>
                <a:spcPct val="80000"/>
              </a:lnSpc>
              <a:buSzPct val="76000"/>
              <a:buFont typeface="Wingdings 3"/>
              <a:buChar char=""/>
            </a:pPr>
            <a:endParaRPr lang="en-NZ" sz="2000" dirty="0"/>
          </a:p>
          <a:p>
            <a:pPr marL="754380" lvl="1" indent="-274320">
              <a:lnSpc>
                <a:spcPct val="80000"/>
              </a:lnSpc>
              <a:buSzPct val="76000"/>
              <a:buFont typeface="Wingdings 3"/>
              <a:buChar char=""/>
            </a:pPr>
            <a:r>
              <a:rPr lang="en-NZ" sz="2000" dirty="0"/>
              <a:t>Stable flow of </a:t>
            </a:r>
            <a:r>
              <a:rPr lang="en-NZ" sz="2000" dirty="0" smtClean="0"/>
              <a:t>funds</a:t>
            </a:r>
          </a:p>
          <a:p>
            <a:pPr marL="754380" lvl="1" indent="-274320">
              <a:lnSpc>
                <a:spcPct val="80000"/>
              </a:lnSpc>
              <a:buSzPct val="76000"/>
              <a:buFont typeface="Wingdings 3"/>
              <a:buChar char=""/>
            </a:pPr>
            <a:endParaRPr lang="en-NZ" sz="2000" dirty="0"/>
          </a:p>
          <a:p>
            <a:pPr marL="754380" lvl="1" indent="-274320">
              <a:lnSpc>
                <a:spcPct val="80000"/>
              </a:lnSpc>
              <a:buSzPct val="76000"/>
              <a:buFont typeface="Wingdings 3"/>
              <a:buChar char=""/>
            </a:pPr>
            <a:r>
              <a:rPr lang="en-NZ" sz="2000" dirty="0" smtClean="0"/>
              <a:t>Results focused</a:t>
            </a:r>
            <a:endParaRPr lang="en-NZ" sz="2000" dirty="0"/>
          </a:p>
        </p:txBody>
      </p:sp>
    </p:spTree>
    <p:extLst>
      <p:ext uri="{BB962C8B-B14F-4D97-AF65-F5344CB8AC3E}">
        <p14:creationId xmlns:p14="http://schemas.microsoft.com/office/powerpoint/2010/main" val="201271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612" y="73797"/>
            <a:ext cx="1405842" cy="349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779" y="13791"/>
            <a:ext cx="494190" cy="469261"/>
          </a:xfrm>
          <a:prstGeom prst="rect">
            <a:avLst/>
          </a:prstGeom>
        </p:spPr>
      </p:pic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-533400" y="7429985"/>
            <a:ext cx="9144000" cy="1028197"/>
            <a:chOff x="106527600" y="114152267"/>
            <a:chExt cx="7315200" cy="719233"/>
          </a:xfrm>
        </p:grpSpPr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106527600" y="114152267"/>
              <a:ext cx="7315200" cy="633080"/>
              <a:chOff x="106527600" y="114152267"/>
              <a:chExt cx="7315200" cy="633080"/>
            </a:xfrm>
          </p:grpSpPr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106527600" y="114152267"/>
                <a:ext cx="7315200" cy="543069"/>
              </a:xfrm>
              <a:custGeom>
                <a:avLst/>
                <a:gdLst>
                  <a:gd name="T0" fmla="*/ 0 w 2452"/>
                  <a:gd name="T1" fmla="*/ 181 h 181"/>
                  <a:gd name="T2" fmla="*/ 2452 w 2452"/>
                  <a:gd name="T3" fmla="*/ 165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1">
                    <a:moveTo>
                      <a:pt x="0" y="181"/>
                    </a:moveTo>
                    <a:cubicBezTo>
                      <a:pt x="940" y="0"/>
                      <a:pt x="1828" y="65"/>
                      <a:pt x="2452" y="165"/>
                    </a:cubicBezTo>
                  </a:path>
                </a:pathLst>
              </a:custGeom>
              <a:noFill/>
              <a:ln w="6350" cap="flat" cmpd="sng">
                <a:solidFill>
                  <a:srgbClr val="FFFFFE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106527600" y="114239278"/>
                <a:ext cx="7315200" cy="546069"/>
              </a:xfrm>
              <a:custGeom>
                <a:avLst/>
                <a:gdLst>
                  <a:gd name="T0" fmla="*/ 0 w 2452"/>
                  <a:gd name="T1" fmla="*/ 170 h 182"/>
                  <a:gd name="T2" fmla="*/ 2452 w 2452"/>
                  <a:gd name="T3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2">
                    <a:moveTo>
                      <a:pt x="0" y="170"/>
                    </a:moveTo>
                    <a:cubicBezTo>
                      <a:pt x="942" y="0"/>
                      <a:pt x="1829" y="75"/>
                      <a:pt x="2452" y="182"/>
                    </a:cubicBezTo>
                  </a:path>
                </a:pathLst>
              </a:custGeom>
              <a:noFill/>
              <a:ln w="15875" cap="flat" cmpd="sng">
                <a:solidFill>
                  <a:srgbClr val="C9D166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107099100" y="114642900"/>
              <a:ext cx="6231071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E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21212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DCD6D4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FFFFFE"/>
                  </a:solidFill>
                  <a:effectLst/>
                  <a:latin typeface="Calibri" pitchFamily="34" charset="0"/>
                  <a:cs typeface="Arial" pitchFamily="34" charset="0"/>
                </a:rPr>
                <a:t>A Bridge to a Sustainable Energy Future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12</a:t>
            </a:fld>
            <a:endParaRPr lang="en-US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304800" y="257131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400" b="1" dirty="0" smtClean="0">
                <a:solidFill>
                  <a:schemeClr val="accent1"/>
                </a:solidFill>
              </a:rPr>
              <a:t>Myanmar </a:t>
            </a:r>
            <a:r>
              <a:rPr lang="en-US" sz="2400" b="1" dirty="0">
                <a:solidFill>
                  <a:schemeClr val="accent1"/>
                </a:solidFill>
              </a:rPr>
              <a:t>National Electrification </a:t>
            </a:r>
            <a:r>
              <a:rPr lang="en-US" sz="2400" b="1" dirty="0" smtClean="0">
                <a:solidFill>
                  <a:schemeClr val="accent1"/>
                </a:solidFill>
              </a:rPr>
              <a:t>Plan </a:t>
            </a:r>
            <a:r>
              <a:rPr lang="en-US" sz="2400" b="1" dirty="0">
                <a:solidFill>
                  <a:schemeClr val="accent1"/>
                </a:solidFill>
              </a:rPr>
              <a:t>(NEP) </a:t>
            </a:r>
            <a:r>
              <a:rPr lang="en-US" sz="2400" b="1" dirty="0" smtClean="0">
                <a:solidFill>
                  <a:schemeClr val="accent1"/>
                </a:solidFill>
              </a:rPr>
              <a:t>2015-30</a:t>
            </a:r>
            <a:endParaRPr lang="es-AR" sz="2400" b="1" dirty="0">
              <a:solidFill>
                <a:schemeClr val="accent1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398819" y="1143000"/>
            <a:ext cx="8305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3"/>
          <p:cNvSpPr txBox="1">
            <a:spLocks noChangeArrowheads="1"/>
          </p:cNvSpPr>
          <p:nvPr/>
        </p:nvSpPr>
        <p:spPr>
          <a:xfrm>
            <a:off x="564957" y="1676400"/>
            <a:ext cx="8139662" cy="3810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NEP should be a </a:t>
            </a:r>
            <a:r>
              <a:rPr lang="en-US" sz="2400" b="1" dirty="0" smtClean="0">
                <a:solidFill>
                  <a:schemeClr val="tx1"/>
                </a:solidFill>
              </a:rPr>
              <a:t>comprehensive action plan </a:t>
            </a:r>
            <a:r>
              <a:rPr lang="en-US" sz="2400" dirty="0" smtClean="0">
                <a:solidFill>
                  <a:schemeClr val="tx1"/>
                </a:solidFill>
              </a:rPr>
              <a:t>for developing, financing, and implementing electricity access scale-up program nationwide, with the target of achieving universal access by 2030. </a:t>
            </a:r>
          </a:p>
          <a:p>
            <a:pPr algn="l"/>
            <a:endParaRPr lang="en-US" sz="24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NEP would </a:t>
            </a:r>
            <a:r>
              <a:rPr lang="en-US" sz="2400" b="1" dirty="0" smtClean="0">
                <a:solidFill>
                  <a:schemeClr val="tx1"/>
                </a:solidFill>
              </a:rPr>
              <a:t>align support from different stakeholders </a:t>
            </a:r>
            <a:r>
              <a:rPr lang="en-US" sz="2400" dirty="0" smtClean="0">
                <a:solidFill>
                  <a:schemeClr val="tx1"/>
                </a:solidFill>
              </a:rPr>
              <a:t>with the implementation program for achieving national access targets and syndicates financing on a timely, ongoing and programmatic basis. </a:t>
            </a:r>
          </a:p>
          <a:p>
            <a:pPr marL="342900" indent="-342900" algn="l">
              <a:lnSpc>
                <a:spcPct val="80000"/>
              </a:lnSpc>
              <a:buFont typeface="Wingdings" pitchFamily="2" charset="2"/>
              <a:buNone/>
            </a:pPr>
            <a:endParaRPr lang="en-US" sz="2400" b="1" dirty="0" smtClean="0"/>
          </a:p>
          <a:p>
            <a:pPr marL="342900" indent="-342900">
              <a:lnSpc>
                <a:spcPct val="80000"/>
              </a:lnSpc>
            </a:pPr>
            <a:endParaRPr lang="en-US" sz="2400" dirty="0" smtClean="0"/>
          </a:p>
          <a:p>
            <a:pPr marL="342900" indent="-342900">
              <a:lnSpc>
                <a:spcPct val="80000"/>
              </a:lnSpc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95625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612" y="73797"/>
            <a:ext cx="1405842" cy="349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779" y="13791"/>
            <a:ext cx="494190" cy="469261"/>
          </a:xfrm>
          <a:prstGeom prst="rect">
            <a:avLst/>
          </a:prstGeom>
        </p:spPr>
      </p:pic>
      <p:sp>
        <p:nvSpPr>
          <p:cNvPr id="5" name="Freeform 3"/>
          <p:cNvSpPr>
            <a:spLocks/>
          </p:cNvSpPr>
          <p:nvPr/>
        </p:nvSpPr>
        <p:spPr bwMode="auto">
          <a:xfrm>
            <a:off x="754" y="5862724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-533400" y="7429985"/>
            <a:ext cx="9144000" cy="1028197"/>
            <a:chOff x="106527600" y="114152267"/>
            <a:chExt cx="7315200" cy="719233"/>
          </a:xfrm>
        </p:grpSpPr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106527600" y="114152267"/>
              <a:ext cx="7315200" cy="633080"/>
              <a:chOff x="106527600" y="114152267"/>
              <a:chExt cx="7315200" cy="633080"/>
            </a:xfrm>
          </p:grpSpPr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106527600" y="114152267"/>
                <a:ext cx="7315200" cy="543069"/>
              </a:xfrm>
              <a:custGeom>
                <a:avLst/>
                <a:gdLst>
                  <a:gd name="T0" fmla="*/ 0 w 2452"/>
                  <a:gd name="T1" fmla="*/ 181 h 181"/>
                  <a:gd name="T2" fmla="*/ 2452 w 2452"/>
                  <a:gd name="T3" fmla="*/ 165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1">
                    <a:moveTo>
                      <a:pt x="0" y="181"/>
                    </a:moveTo>
                    <a:cubicBezTo>
                      <a:pt x="940" y="0"/>
                      <a:pt x="1828" y="65"/>
                      <a:pt x="2452" y="165"/>
                    </a:cubicBezTo>
                  </a:path>
                </a:pathLst>
              </a:custGeom>
              <a:noFill/>
              <a:ln w="6350" cap="flat" cmpd="sng">
                <a:solidFill>
                  <a:srgbClr val="FFFFFE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106527600" y="114239278"/>
                <a:ext cx="7315200" cy="546069"/>
              </a:xfrm>
              <a:custGeom>
                <a:avLst/>
                <a:gdLst>
                  <a:gd name="T0" fmla="*/ 0 w 2452"/>
                  <a:gd name="T1" fmla="*/ 170 h 182"/>
                  <a:gd name="T2" fmla="*/ 2452 w 2452"/>
                  <a:gd name="T3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2">
                    <a:moveTo>
                      <a:pt x="0" y="170"/>
                    </a:moveTo>
                    <a:cubicBezTo>
                      <a:pt x="942" y="0"/>
                      <a:pt x="1829" y="75"/>
                      <a:pt x="2452" y="182"/>
                    </a:cubicBezTo>
                  </a:path>
                </a:pathLst>
              </a:custGeom>
              <a:noFill/>
              <a:ln w="15875" cap="flat" cmpd="sng">
                <a:solidFill>
                  <a:srgbClr val="C9D166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107099100" y="114642900"/>
              <a:ext cx="6231071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E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21212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DCD6D4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FFFFFE"/>
                  </a:solidFill>
                  <a:effectLst/>
                  <a:latin typeface="Calibri" pitchFamily="34" charset="0"/>
                  <a:cs typeface="Arial" pitchFamily="34" charset="0"/>
                </a:rPr>
                <a:t>A Bridge to a Sustainable Energy Future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13</a:t>
            </a:fld>
            <a:endParaRPr lang="en-US" dirty="0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304800" y="257131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AR" sz="2700" b="1" dirty="0" err="1" smtClean="0">
                <a:solidFill>
                  <a:schemeClr val="accent1"/>
                </a:solidFill>
              </a:rPr>
              <a:t>Component</a:t>
            </a:r>
            <a:r>
              <a:rPr lang="es-AR" sz="2700" b="1" dirty="0" smtClean="0">
                <a:solidFill>
                  <a:schemeClr val="accent1"/>
                </a:solidFill>
              </a:rPr>
              <a:t> I: </a:t>
            </a:r>
            <a:r>
              <a:rPr lang="es-AR" sz="2700" b="1" dirty="0" err="1" smtClean="0">
                <a:solidFill>
                  <a:schemeClr val="accent1"/>
                </a:solidFill>
              </a:rPr>
              <a:t>Geospatial</a:t>
            </a:r>
            <a:r>
              <a:rPr lang="es-AR" sz="2700" b="1" dirty="0" smtClean="0">
                <a:solidFill>
                  <a:schemeClr val="accent1"/>
                </a:solidFill>
              </a:rPr>
              <a:t> </a:t>
            </a:r>
            <a:r>
              <a:rPr lang="es-AR" sz="2700" b="1" dirty="0" err="1" smtClean="0">
                <a:solidFill>
                  <a:schemeClr val="accent1"/>
                </a:solidFill>
              </a:rPr>
              <a:t>Least</a:t>
            </a:r>
            <a:r>
              <a:rPr lang="es-AR" sz="2700" b="1" dirty="0" smtClean="0">
                <a:solidFill>
                  <a:schemeClr val="accent1"/>
                </a:solidFill>
              </a:rPr>
              <a:t> </a:t>
            </a:r>
            <a:r>
              <a:rPr lang="es-AR" sz="2700" b="1" dirty="0" err="1" smtClean="0">
                <a:solidFill>
                  <a:schemeClr val="accent1"/>
                </a:solidFill>
              </a:rPr>
              <a:t>Cost</a:t>
            </a:r>
            <a:r>
              <a:rPr lang="es-AR" sz="2700" b="1" dirty="0">
                <a:solidFill>
                  <a:schemeClr val="accent1"/>
                </a:solidFill>
              </a:rPr>
              <a:t> </a:t>
            </a:r>
            <a:r>
              <a:rPr lang="es-AR" sz="2700" b="1" dirty="0" err="1" smtClean="0">
                <a:solidFill>
                  <a:schemeClr val="accent1"/>
                </a:solidFill>
              </a:rPr>
              <a:t>Electrification</a:t>
            </a:r>
            <a:r>
              <a:rPr lang="es-AR" sz="2700" b="1" dirty="0">
                <a:solidFill>
                  <a:schemeClr val="accent1"/>
                </a:solidFill>
              </a:rPr>
              <a:t> </a:t>
            </a:r>
            <a:r>
              <a:rPr lang="es-AR" sz="2700" b="1" dirty="0" err="1" smtClean="0">
                <a:solidFill>
                  <a:schemeClr val="accent1"/>
                </a:solidFill>
              </a:rPr>
              <a:t>Rollout</a:t>
            </a:r>
            <a:r>
              <a:rPr lang="es-AR" sz="2700" b="1" dirty="0" smtClean="0">
                <a:solidFill>
                  <a:schemeClr val="accent1"/>
                </a:solidFill>
              </a:rPr>
              <a:t> Plan</a:t>
            </a:r>
            <a:endParaRPr lang="es-AR" sz="2700" b="1" dirty="0">
              <a:solidFill>
                <a:schemeClr val="accent1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406281" y="1143000"/>
            <a:ext cx="8305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3"/>
          <p:cNvSpPr txBox="1">
            <a:spLocks noChangeArrowheads="1"/>
          </p:cNvSpPr>
          <p:nvPr/>
        </p:nvSpPr>
        <p:spPr>
          <a:xfrm>
            <a:off x="533399" y="1524000"/>
            <a:ext cx="8240713" cy="464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 algn="l">
              <a:buFont typeface="Arial" pitchFamily="34" charset="0"/>
              <a:buChar char="•"/>
            </a:pPr>
            <a:endParaRPr lang="en-US" sz="1600" dirty="0" smtClean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2895600" y="1234977"/>
            <a:ext cx="5943600" cy="1839543"/>
          </a:xfrm>
          <a:prstGeom prst="round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400" b="1" dirty="0"/>
              <a:t>A high level geospatial rollout plan comprising: </a:t>
            </a:r>
          </a:p>
          <a:p>
            <a:endParaRPr lang="en-US" sz="2400" b="1" dirty="0"/>
          </a:p>
          <a:p>
            <a:pPr marL="457200" indent="-457200">
              <a:buFont typeface="Arial" pitchFamily="34" charset="0"/>
              <a:buChar char="•"/>
            </a:pPr>
            <a:r>
              <a:rPr lang="en-US" sz="2400" b="1" dirty="0"/>
              <a:t>S</a:t>
            </a:r>
            <a:r>
              <a:rPr lang="en-US" sz="2400" b="1" dirty="0" smtClean="0"/>
              <a:t>ystematic </a:t>
            </a:r>
            <a:r>
              <a:rPr lang="en-US" sz="2400" b="1" dirty="0"/>
              <a:t>grid network rollout connection </a:t>
            </a:r>
            <a:r>
              <a:rPr lang="en-US" sz="2400" b="1" dirty="0" smtClean="0"/>
              <a:t>plan</a:t>
            </a:r>
          </a:p>
        </p:txBody>
      </p:sp>
      <p:pic>
        <p:nvPicPr>
          <p:cNvPr id="29" name="Picture 3"/>
          <p:cNvPicPr>
            <a:picLocks noChangeAspect="1" noChangeArrowheads="1"/>
          </p:cNvPicPr>
          <p:nvPr/>
        </p:nvPicPr>
        <p:blipFill rotWithShape="1">
          <a:blip r:embed="rId5" cstate="print"/>
          <a:srcRect l="25745" t="29052" r="28981" b="13588"/>
          <a:stretch/>
        </p:blipFill>
        <p:spPr bwMode="auto">
          <a:xfrm>
            <a:off x="5788003" y="2962408"/>
            <a:ext cx="3289127" cy="3125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09" t="-7574" r="14517" b="7574"/>
          <a:stretch/>
        </p:blipFill>
        <p:spPr>
          <a:xfrm>
            <a:off x="180975" y="1001486"/>
            <a:ext cx="2516863" cy="3523488"/>
          </a:xfrm>
          <a:prstGeom prst="rect">
            <a:avLst/>
          </a:prstGeom>
        </p:spPr>
      </p:pic>
      <p:sp>
        <p:nvSpPr>
          <p:cNvPr id="31" name="Rounded Rectangle 30"/>
          <p:cNvSpPr/>
          <p:nvPr/>
        </p:nvSpPr>
        <p:spPr>
          <a:xfrm>
            <a:off x="304800" y="4572000"/>
            <a:ext cx="4998395" cy="1337750"/>
          </a:xfrm>
          <a:prstGeom prst="round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400" b="1" dirty="0"/>
              <a:t>C</a:t>
            </a:r>
            <a:r>
              <a:rPr lang="en-US" sz="2400" b="1" dirty="0" smtClean="0"/>
              <a:t>omplementary </a:t>
            </a:r>
            <a:r>
              <a:rPr lang="en-US" sz="2400" b="1" dirty="0"/>
              <a:t>spatial </a:t>
            </a:r>
            <a:r>
              <a:rPr lang="en-US" sz="2400" b="1" dirty="0" smtClean="0"/>
              <a:t>plans </a:t>
            </a:r>
            <a:r>
              <a:rPr lang="en-US" sz="2400" b="1" dirty="0"/>
              <a:t>for </a:t>
            </a:r>
            <a:r>
              <a:rPr lang="en-US" sz="2400" b="1" dirty="0" smtClean="0"/>
              <a:t>mini-grids and individual systems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03638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612" y="73797"/>
            <a:ext cx="1405842" cy="349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779" y="13791"/>
            <a:ext cx="494190" cy="469261"/>
          </a:xfrm>
          <a:prstGeom prst="rect">
            <a:avLst/>
          </a:prstGeom>
        </p:spPr>
      </p:pic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-533400" y="7429985"/>
            <a:ext cx="9144000" cy="1028197"/>
            <a:chOff x="106527600" y="114152267"/>
            <a:chExt cx="7315200" cy="719233"/>
          </a:xfrm>
        </p:grpSpPr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106527600" y="114152267"/>
              <a:ext cx="7315200" cy="633080"/>
              <a:chOff x="106527600" y="114152267"/>
              <a:chExt cx="7315200" cy="633080"/>
            </a:xfrm>
          </p:grpSpPr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106527600" y="114152267"/>
                <a:ext cx="7315200" cy="543069"/>
              </a:xfrm>
              <a:custGeom>
                <a:avLst/>
                <a:gdLst>
                  <a:gd name="T0" fmla="*/ 0 w 2452"/>
                  <a:gd name="T1" fmla="*/ 181 h 181"/>
                  <a:gd name="T2" fmla="*/ 2452 w 2452"/>
                  <a:gd name="T3" fmla="*/ 165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1">
                    <a:moveTo>
                      <a:pt x="0" y="181"/>
                    </a:moveTo>
                    <a:cubicBezTo>
                      <a:pt x="940" y="0"/>
                      <a:pt x="1828" y="65"/>
                      <a:pt x="2452" y="165"/>
                    </a:cubicBezTo>
                  </a:path>
                </a:pathLst>
              </a:custGeom>
              <a:noFill/>
              <a:ln w="6350" cap="flat" cmpd="sng">
                <a:solidFill>
                  <a:srgbClr val="FFFFFE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106527600" y="114239278"/>
                <a:ext cx="7315200" cy="546069"/>
              </a:xfrm>
              <a:custGeom>
                <a:avLst/>
                <a:gdLst>
                  <a:gd name="T0" fmla="*/ 0 w 2452"/>
                  <a:gd name="T1" fmla="*/ 170 h 182"/>
                  <a:gd name="T2" fmla="*/ 2452 w 2452"/>
                  <a:gd name="T3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2">
                    <a:moveTo>
                      <a:pt x="0" y="170"/>
                    </a:moveTo>
                    <a:cubicBezTo>
                      <a:pt x="942" y="0"/>
                      <a:pt x="1829" y="75"/>
                      <a:pt x="2452" y="182"/>
                    </a:cubicBezTo>
                  </a:path>
                </a:pathLst>
              </a:custGeom>
              <a:noFill/>
              <a:ln w="15875" cap="flat" cmpd="sng">
                <a:solidFill>
                  <a:srgbClr val="C9D166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107099100" y="114642900"/>
              <a:ext cx="6231071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E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21212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DCD6D4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FFFFFE"/>
                  </a:solidFill>
                  <a:effectLst/>
                  <a:latin typeface="Calibri" pitchFamily="34" charset="0"/>
                  <a:cs typeface="Arial" pitchFamily="34" charset="0"/>
                </a:rPr>
                <a:t>A Bridge to a Sustainable Energy Future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14</a:t>
            </a:fld>
            <a:endParaRPr lang="en-US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304800" y="257131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AR" sz="2700" b="1" dirty="0" err="1" smtClean="0">
                <a:solidFill>
                  <a:schemeClr val="accent1"/>
                </a:solidFill>
              </a:rPr>
              <a:t>Component</a:t>
            </a:r>
            <a:r>
              <a:rPr lang="es-AR" sz="2700" b="1" dirty="0" smtClean="0">
                <a:solidFill>
                  <a:schemeClr val="accent1"/>
                </a:solidFill>
              </a:rPr>
              <a:t> II: Road </a:t>
            </a:r>
            <a:r>
              <a:rPr lang="es-AR" sz="2700" b="1" dirty="0" err="1" smtClean="0">
                <a:solidFill>
                  <a:schemeClr val="accent1"/>
                </a:solidFill>
              </a:rPr>
              <a:t>Map</a:t>
            </a:r>
            <a:r>
              <a:rPr lang="es-AR" sz="2700" b="1" dirty="0" smtClean="0">
                <a:solidFill>
                  <a:schemeClr val="accent1"/>
                </a:solidFill>
              </a:rPr>
              <a:t> and </a:t>
            </a:r>
            <a:r>
              <a:rPr lang="es-AR" sz="2700" b="1" dirty="0" err="1" smtClean="0">
                <a:solidFill>
                  <a:schemeClr val="accent1"/>
                </a:solidFill>
              </a:rPr>
              <a:t>Investment</a:t>
            </a:r>
            <a:r>
              <a:rPr lang="es-AR" sz="2700" b="1" dirty="0" smtClean="0">
                <a:solidFill>
                  <a:schemeClr val="accent1"/>
                </a:solidFill>
              </a:rPr>
              <a:t> </a:t>
            </a:r>
            <a:r>
              <a:rPr lang="es-AR" sz="2700" b="1" dirty="0" err="1" smtClean="0">
                <a:solidFill>
                  <a:schemeClr val="accent1"/>
                </a:solidFill>
              </a:rPr>
              <a:t>Prospectus</a:t>
            </a:r>
            <a:endParaRPr lang="es-AR" sz="2700" b="1" dirty="0">
              <a:solidFill>
                <a:schemeClr val="accent1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406281" y="1219200"/>
            <a:ext cx="8305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3"/>
          <p:cNvSpPr txBox="1">
            <a:spLocks noChangeArrowheads="1"/>
          </p:cNvSpPr>
          <p:nvPr/>
        </p:nvSpPr>
        <p:spPr bwMode="auto">
          <a:xfrm>
            <a:off x="618114" y="1388679"/>
            <a:ext cx="7882131" cy="2116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282575" indent="-28257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39775" indent="-28257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35050" indent="-29527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indent="0" eaLnBrk="1" hangingPunct="1">
              <a:lnSpc>
                <a:spcPct val="80000"/>
              </a:lnSpc>
              <a:spcBef>
                <a:spcPct val="20000"/>
              </a:spcBef>
            </a:pPr>
            <a:endParaRPr lang="en-US" sz="1600" dirty="0" smtClean="0"/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b="1" dirty="0" smtClean="0">
                <a:latin typeface="+mn-lt"/>
                <a:ea typeface="+mn-ea"/>
              </a:rPr>
              <a:t>Long-term and intermediate targets for </a:t>
            </a:r>
            <a:r>
              <a:rPr lang="en-US" sz="2000" b="1" dirty="0" smtClean="0">
                <a:latin typeface="+mn-lt"/>
                <a:ea typeface="+mn-ea"/>
              </a:rPr>
              <a:t>2015-2030</a:t>
            </a:r>
            <a:endParaRPr lang="en-US" sz="2000" b="1" dirty="0" smtClean="0">
              <a:latin typeface="+mn-lt"/>
              <a:ea typeface="+mn-ea"/>
            </a:endParaRP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endParaRPr lang="en-US" sz="1000" b="1" dirty="0" smtClean="0">
              <a:latin typeface="+mn-lt"/>
              <a:ea typeface="+mn-ea"/>
            </a:endParaRP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b="1" dirty="0">
                <a:latin typeface="+mn-lt"/>
                <a:ea typeface="+mn-ea"/>
              </a:rPr>
              <a:t>I</a:t>
            </a:r>
            <a:r>
              <a:rPr lang="en-US" sz="2000" b="1" dirty="0" smtClean="0">
                <a:latin typeface="+mn-lt"/>
                <a:ea typeface="+mn-ea"/>
              </a:rPr>
              <a:t>nvestment </a:t>
            </a:r>
            <a:r>
              <a:rPr lang="en-US" sz="2000" b="1" dirty="0">
                <a:latin typeface="+mn-lt"/>
                <a:ea typeface="+mn-ea"/>
              </a:rPr>
              <a:t>financing </a:t>
            </a:r>
            <a:r>
              <a:rPr lang="en-US" sz="2000" b="1" dirty="0" smtClean="0">
                <a:latin typeface="+mn-lt"/>
                <a:ea typeface="+mn-ea"/>
              </a:rPr>
              <a:t>framework for the first 5 years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endParaRPr lang="en-US" sz="1000" b="1" dirty="0" smtClean="0">
              <a:latin typeface="+mn-lt"/>
              <a:ea typeface="+mn-ea"/>
            </a:endParaRP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b="1" dirty="0" smtClean="0">
                <a:latin typeface="+mn-lt"/>
                <a:ea typeface="+mn-ea"/>
              </a:rPr>
              <a:t>Action </a:t>
            </a:r>
            <a:r>
              <a:rPr lang="en-US" sz="2000" b="1" dirty="0">
                <a:latin typeface="+mn-lt"/>
                <a:ea typeface="+mn-ea"/>
              </a:rPr>
              <a:t>plan </a:t>
            </a:r>
            <a:r>
              <a:rPr lang="en-US" sz="2000" b="1" dirty="0" smtClean="0">
                <a:latin typeface="+mn-lt"/>
                <a:ea typeface="+mn-ea"/>
              </a:rPr>
              <a:t>to address enabling </a:t>
            </a:r>
            <a:r>
              <a:rPr lang="en-US" sz="2000" b="1" dirty="0">
                <a:latin typeface="+mn-lt"/>
                <a:ea typeface="+mn-ea"/>
              </a:rPr>
              <a:t>policy and institutional </a:t>
            </a:r>
            <a:r>
              <a:rPr lang="en-US" sz="2000" b="1" dirty="0" smtClean="0">
                <a:latin typeface="+mn-lt"/>
                <a:ea typeface="+mn-ea"/>
              </a:rPr>
              <a:t>framework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endParaRPr lang="en-US" sz="1000" b="1" dirty="0" smtClean="0">
              <a:latin typeface="+mn-lt"/>
              <a:ea typeface="+mn-ea"/>
            </a:endParaRP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b="1" dirty="0" smtClean="0">
                <a:latin typeface="+mn-lt"/>
                <a:ea typeface="+mn-ea"/>
              </a:rPr>
              <a:t>Capacity </a:t>
            </a:r>
            <a:r>
              <a:rPr lang="en-US" sz="2000" b="1" dirty="0">
                <a:latin typeface="+mn-lt"/>
                <a:ea typeface="+mn-ea"/>
              </a:rPr>
              <a:t>strengthening initiatives for </a:t>
            </a:r>
            <a:r>
              <a:rPr lang="en-US" sz="2000" b="1" dirty="0" smtClean="0">
                <a:latin typeface="+mn-lt"/>
                <a:ea typeface="+mn-ea"/>
              </a:rPr>
              <a:t>key </a:t>
            </a:r>
            <a:r>
              <a:rPr lang="en-US" sz="2000" b="1" dirty="0">
                <a:latin typeface="+mn-lt"/>
                <a:ea typeface="+mn-ea"/>
              </a:rPr>
              <a:t>institutions and </a:t>
            </a:r>
            <a:r>
              <a:rPr lang="en-US" sz="2000" b="1" dirty="0" smtClean="0">
                <a:latin typeface="+mn-lt"/>
                <a:ea typeface="+mn-ea"/>
              </a:rPr>
              <a:t>agencies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616935" y="5158729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2015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2762784" y="4789397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2020</a:t>
            </a:r>
            <a:endParaRPr lang="en-US" dirty="0"/>
          </a:p>
        </p:txBody>
      </p:sp>
      <p:grpSp>
        <p:nvGrpSpPr>
          <p:cNvPr id="45" name="Diagram group"/>
          <p:cNvGrpSpPr/>
          <p:nvPr/>
        </p:nvGrpSpPr>
        <p:grpSpPr>
          <a:xfrm>
            <a:off x="1187396" y="3680096"/>
            <a:ext cx="6743565" cy="1684712"/>
            <a:chOff x="0" y="1263534"/>
            <a:chExt cx="8458777" cy="1684712"/>
          </a:xfrm>
          <a:scene3d>
            <a:camera prst="perspectiveRelaxed">
              <a:rot lat="19149996" lon="20104178" rev="2100000"/>
            </a:camera>
            <a:lightRig rig="soft" dir="t"/>
            <a:backdrop>
              <a:anchor x="0" y="0" z="-210000"/>
              <a:norm dx="0" dy="0" dz="914400"/>
              <a:up dx="0" dy="914400" dz="0"/>
            </a:backdrop>
          </a:scene3d>
        </p:grpSpPr>
        <p:sp>
          <p:nvSpPr>
            <p:cNvPr id="46" name="Notched Right Arrow 36"/>
            <p:cNvSpPr/>
            <p:nvPr/>
          </p:nvSpPr>
          <p:spPr>
            <a:xfrm flipV="1">
              <a:off x="0" y="1263534"/>
              <a:ext cx="8458777" cy="1684712"/>
            </a:xfrm>
            <a:prstGeom prst="rightArrow">
              <a:avLst/>
            </a:prstGeom>
            <a:pattFill prst="dkHorz">
              <a:fgClr>
                <a:schemeClr val="accent1">
                  <a:tint val="40000"/>
                  <a:hueOff val="0"/>
                  <a:satOff val="0"/>
                  <a:lumOff val="0"/>
                </a:schemeClr>
              </a:fgClr>
              <a:bgClr>
                <a:schemeClr val="bg1"/>
              </a:bgClr>
            </a:pattFill>
            <a:sp3d z="-227350" prstMaterial="matte"/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47" name="Oval 46"/>
          <p:cNvSpPr/>
          <p:nvPr/>
        </p:nvSpPr>
        <p:spPr>
          <a:xfrm>
            <a:off x="4332359" y="4391767"/>
            <a:ext cx="609600" cy="609600"/>
          </a:xfrm>
          <a:prstGeom prst="ellipse">
            <a:avLst/>
          </a:prstGeom>
          <a:gradFill flip="none" rotWithShape="1">
            <a:gsLst>
              <a:gs pos="75000">
                <a:schemeClr val="tx2">
                  <a:lumMod val="75000"/>
                </a:schemeClr>
              </a:gs>
              <a:gs pos="26000">
                <a:schemeClr val="tx2">
                  <a:lumMod val="20000"/>
                  <a:lumOff val="8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8" name="Oval 47"/>
          <p:cNvSpPr/>
          <p:nvPr/>
        </p:nvSpPr>
        <p:spPr>
          <a:xfrm>
            <a:off x="5631320" y="3804893"/>
            <a:ext cx="762000" cy="762000"/>
          </a:xfrm>
          <a:prstGeom prst="ellipse">
            <a:avLst/>
          </a:prstGeom>
          <a:gradFill flip="none" rotWithShape="1">
            <a:gsLst>
              <a:gs pos="75000">
                <a:schemeClr val="tx2">
                  <a:lumMod val="75000"/>
                </a:schemeClr>
              </a:gs>
              <a:gs pos="26000">
                <a:schemeClr val="tx2">
                  <a:lumMod val="20000"/>
                  <a:lumOff val="8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100%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49" name="Oval 48"/>
          <p:cNvSpPr/>
          <p:nvPr/>
        </p:nvSpPr>
        <p:spPr>
          <a:xfrm>
            <a:off x="3113159" y="4852463"/>
            <a:ext cx="496368" cy="500466"/>
          </a:xfrm>
          <a:prstGeom prst="ellipse">
            <a:avLst/>
          </a:prstGeom>
          <a:gradFill flip="none" rotWithShape="1">
            <a:gsLst>
              <a:gs pos="75000">
                <a:schemeClr val="tx2">
                  <a:lumMod val="75000"/>
                </a:schemeClr>
              </a:gs>
              <a:gs pos="26000">
                <a:schemeClr val="tx2">
                  <a:lumMod val="20000"/>
                  <a:lumOff val="8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0" name="Oval 49"/>
          <p:cNvSpPr/>
          <p:nvPr/>
        </p:nvSpPr>
        <p:spPr>
          <a:xfrm>
            <a:off x="2024994" y="5312605"/>
            <a:ext cx="381000" cy="342900"/>
          </a:xfrm>
          <a:prstGeom prst="ellipse">
            <a:avLst/>
          </a:prstGeom>
          <a:gradFill flip="none" rotWithShape="1">
            <a:gsLst>
              <a:gs pos="75000">
                <a:schemeClr val="tx2">
                  <a:lumMod val="75000"/>
                </a:schemeClr>
              </a:gs>
              <a:gs pos="26000">
                <a:schemeClr val="tx2">
                  <a:lumMod val="20000"/>
                  <a:lumOff val="8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834494" y="4827587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2014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2980343" y="4458255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2020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4242272" y="3985387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2025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5623842" y="3435561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2030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976002" y="5769426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33</a:t>
            </a:r>
            <a:r>
              <a:rPr lang="en-US" dirty="0" smtClean="0"/>
              <a:t>%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3252145" y="5470839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?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571183" y="5001367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?</a:t>
            </a:r>
          </a:p>
        </p:txBody>
      </p:sp>
      <p:sp>
        <p:nvSpPr>
          <p:cNvPr id="35" name="TextBox 34"/>
          <p:cNvSpPr txBox="1"/>
          <p:nvPr/>
        </p:nvSpPr>
        <p:spPr>
          <a:xfrm rot="20700000">
            <a:off x="5846740" y="4573663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920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612" y="73797"/>
            <a:ext cx="1405842" cy="349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783" y="13792"/>
            <a:ext cx="494190" cy="469261"/>
          </a:xfrm>
          <a:prstGeom prst="rect">
            <a:avLst/>
          </a:prstGeom>
        </p:spPr>
      </p:pic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6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8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15</a:t>
            </a:fld>
            <a:endParaRPr lang="en-US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571500" y="257131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AR" sz="2700" b="1" dirty="0" err="1" smtClean="0">
                <a:solidFill>
                  <a:schemeClr val="accent1"/>
                </a:solidFill>
              </a:rPr>
              <a:t>Processes</a:t>
            </a:r>
            <a:r>
              <a:rPr lang="es-AR" sz="2700" b="1" dirty="0" smtClean="0">
                <a:solidFill>
                  <a:schemeClr val="accent1"/>
                </a:solidFill>
              </a:rPr>
              <a:t> and </a:t>
            </a:r>
            <a:r>
              <a:rPr lang="es-AR" sz="2700" b="1" dirty="0" err="1" smtClean="0">
                <a:solidFill>
                  <a:schemeClr val="accent1"/>
                </a:solidFill>
              </a:rPr>
              <a:t>Milestones</a:t>
            </a:r>
            <a:endParaRPr lang="es-AR" sz="2700" b="1" dirty="0">
              <a:solidFill>
                <a:schemeClr val="accent1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523976" y="1066800"/>
            <a:ext cx="8305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/>
          <p:cNvGrpSpPr/>
          <p:nvPr/>
        </p:nvGrpSpPr>
        <p:grpSpPr>
          <a:xfrm>
            <a:off x="82842" y="1219200"/>
            <a:ext cx="8915402" cy="4953000"/>
            <a:chOff x="65230" y="1447800"/>
            <a:chExt cx="9002572" cy="4953000"/>
          </a:xfrm>
        </p:grpSpPr>
        <p:sp>
          <p:nvSpPr>
            <p:cNvPr id="24" name="Rectangle 23"/>
            <p:cNvSpPr/>
            <p:nvPr/>
          </p:nvSpPr>
          <p:spPr>
            <a:xfrm>
              <a:off x="65230" y="3730655"/>
              <a:ext cx="8991600" cy="123444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65230" y="5105400"/>
              <a:ext cx="8991600" cy="12954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64322" y="5334000"/>
              <a:ext cx="97143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dk1"/>
                  </a:solidFill>
                </a:rPr>
                <a:t>Follow-on</a:t>
              </a:r>
              <a:r>
                <a:rPr lang="en-US" dirty="0" smtClean="0"/>
                <a:t> </a:t>
              </a:r>
              <a:r>
                <a:rPr lang="en-US" sz="1400" b="1" dirty="0">
                  <a:solidFill>
                    <a:schemeClr val="dk1"/>
                  </a:solidFill>
                </a:rPr>
                <a:t>Work</a:t>
              </a: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76200" y="2514600"/>
              <a:ext cx="8991600" cy="10668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305942" y="1447800"/>
              <a:ext cx="1479557" cy="838200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/>
                <a:t>First Mission/</a:t>
              </a:r>
            </a:p>
            <a:p>
              <a:pPr algn="ctr"/>
              <a:r>
                <a:rPr lang="en-US" sz="1400" b="1" dirty="0" smtClean="0"/>
                <a:t>Workshop</a:t>
              </a:r>
            </a:p>
            <a:p>
              <a:pPr algn="ctr"/>
              <a:r>
                <a:rPr lang="en-US" sz="1400" b="1" dirty="0" smtClean="0">
                  <a:solidFill>
                    <a:srgbClr val="FF0000"/>
                  </a:solidFill>
                </a:rPr>
                <a:t>May 2013</a:t>
              </a: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1205063" y="2590800"/>
              <a:ext cx="1681315" cy="914400"/>
            </a:xfrm>
            <a:prstGeom prst="rect">
              <a:avLst/>
            </a:prstGeom>
            <a:ln w="127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1150" dirty="0" smtClean="0"/>
                <a:t>- Establish dialogue with Govt &amp; other stakeholders </a:t>
              </a:r>
            </a:p>
            <a:p>
              <a:r>
                <a:rPr lang="en-US" sz="1150" dirty="0" smtClean="0"/>
                <a:t>- Share international experience</a:t>
              </a:r>
            </a:p>
          </p:txBody>
        </p:sp>
        <p:cxnSp>
          <p:nvCxnSpPr>
            <p:cNvPr id="34" name="Straight Connector 33"/>
            <p:cNvCxnSpPr>
              <a:stCxn id="32" idx="2"/>
              <a:endCxn id="33" idx="0"/>
            </p:cNvCxnSpPr>
            <p:nvPr/>
          </p:nvCxnSpPr>
          <p:spPr>
            <a:xfrm>
              <a:off x="2045721" y="2286000"/>
              <a:ext cx="0" cy="304800"/>
            </a:xfrm>
            <a:prstGeom prst="line">
              <a:avLst/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ectangle 34"/>
            <p:cNvSpPr/>
            <p:nvPr/>
          </p:nvSpPr>
          <p:spPr>
            <a:xfrm>
              <a:off x="1211592" y="3962400"/>
              <a:ext cx="1681315" cy="703556"/>
            </a:xfrm>
            <a:prstGeom prst="rect">
              <a:avLst/>
            </a:prstGeom>
            <a:ln w="127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1200" dirty="0" smtClean="0"/>
                <a:t>- Agree on the need of an NEP and key work areas </a:t>
              </a:r>
              <a:endParaRPr lang="en-US" sz="1200" dirty="0"/>
            </a:p>
          </p:txBody>
        </p:sp>
        <p:cxnSp>
          <p:nvCxnSpPr>
            <p:cNvPr id="36" name="Straight Connector 35"/>
            <p:cNvCxnSpPr>
              <a:stCxn id="33" idx="2"/>
              <a:endCxn id="35" idx="0"/>
            </p:cNvCxnSpPr>
            <p:nvPr/>
          </p:nvCxnSpPr>
          <p:spPr>
            <a:xfrm>
              <a:off x="2045721" y="3505200"/>
              <a:ext cx="6529" cy="457200"/>
            </a:xfrm>
            <a:prstGeom prst="line">
              <a:avLst/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>
              <a:stCxn id="35" idx="2"/>
              <a:endCxn id="38" idx="0"/>
            </p:cNvCxnSpPr>
            <p:nvPr/>
          </p:nvCxnSpPr>
          <p:spPr>
            <a:xfrm>
              <a:off x="2052250" y="4665956"/>
              <a:ext cx="0" cy="528010"/>
            </a:xfrm>
            <a:prstGeom prst="line">
              <a:avLst/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Rectangle 37"/>
            <p:cNvSpPr/>
            <p:nvPr/>
          </p:nvSpPr>
          <p:spPr>
            <a:xfrm>
              <a:off x="1211592" y="5193966"/>
              <a:ext cx="1681315" cy="1130634"/>
            </a:xfrm>
            <a:prstGeom prst="rect">
              <a:avLst/>
            </a:prstGeom>
            <a:ln w="127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1200" dirty="0" smtClean="0"/>
                <a:t>- Develop scope of work</a:t>
              </a:r>
            </a:p>
            <a:p>
              <a:r>
                <a:rPr lang="en-US" sz="1200" dirty="0" smtClean="0"/>
                <a:t>- Hire consultants</a:t>
              </a:r>
            </a:p>
            <a:p>
              <a:r>
                <a:rPr lang="en-US" sz="1200" dirty="0" smtClean="0"/>
                <a:t>- Develop methodology </a:t>
              </a:r>
              <a:r>
                <a:rPr lang="en-US" sz="1200" dirty="0"/>
                <a:t>and work plan</a:t>
              </a:r>
            </a:p>
          </p:txBody>
        </p:sp>
        <p:cxnSp>
          <p:nvCxnSpPr>
            <p:cNvPr id="39" name="Straight Connector 38"/>
            <p:cNvCxnSpPr>
              <a:stCxn id="41" idx="0"/>
              <a:endCxn id="40" idx="2"/>
            </p:cNvCxnSpPr>
            <p:nvPr/>
          </p:nvCxnSpPr>
          <p:spPr>
            <a:xfrm flipV="1">
              <a:off x="6091259" y="2286000"/>
              <a:ext cx="2284" cy="304800"/>
            </a:xfrm>
            <a:prstGeom prst="line">
              <a:avLst/>
            </a:prstGeom>
            <a:ln w="1905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Rectangle 39"/>
            <p:cNvSpPr/>
            <p:nvPr/>
          </p:nvSpPr>
          <p:spPr>
            <a:xfrm>
              <a:off x="5353765" y="1447800"/>
              <a:ext cx="1479556" cy="838200"/>
            </a:xfrm>
            <a:prstGeom prst="rect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chemeClr val="tx1"/>
                  </a:solidFill>
                </a:rPr>
                <a:t>Third Mission/</a:t>
              </a:r>
            </a:p>
            <a:p>
              <a:pPr algn="ctr"/>
              <a:r>
                <a:rPr lang="en-US" sz="1400" b="1" dirty="0" smtClean="0">
                  <a:solidFill>
                    <a:schemeClr val="tx1"/>
                  </a:solidFill>
                </a:rPr>
                <a:t>Workshop</a:t>
              </a:r>
            </a:p>
            <a:p>
              <a:pPr algn="ctr"/>
              <a:r>
                <a:rPr lang="en-US" sz="1400" b="1" dirty="0" smtClean="0">
                  <a:solidFill>
                    <a:srgbClr val="FF0000"/>
                  </a:solidFill>
                </a:rPr>
                <a:t>March 2014</a:t>
              </a: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5250602" y="2590800"/>
              <a:ext cx="1681314" cy="9144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1200" dirty="0" smtClean="0"/>
                <a:t>-Present and discuss interim results</a:t>
              </a:r>
            </a:p>
            <a:p>
              <a:endParaRPr lang="en-US" sz="1200" dirty="0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5251744" y="3939468"/>
              <a:ext cx="1681314" cy="8382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1200" dirty="0" smtClean="0"/>
                <a:t>-Agree on institutional framework options</a:t>
              </a:r>
            </a:p>
            <a:p>
              <a:r>
                <a:rPr lang="en-US" sz="1200" dirty="0" smtClean="0"/>
                <a:t>- </a:t>
              </a:r>
              <a:r>
                <a:rPr lang="en-US" sz="1200" dirty="0"/>
                <a:t>F</a:t>
              </a:r>
              <a:r>
                <a:rPr lang="en-US" sz="1200" dirty="0" smtClean="0"/>
                <a:t>eedback on geospatial plan and IP </a:t>
              </a:r>
              <a:endParaRPr lang="en-US" sz="1200" dirty="0"/>
            </a:p>
          </p:txBody>
        </p:sp>
        <p:cxnSp>
          <p:nvCxnSpPr>
            <p:cNvPr id="43" name="Straight Connector 42"/>
            <p:cNvCxnSpPr>
              <a:stCxn id="42" idx="0"/>
              <a:endCxn id="41" idx="2"/>
            </p:cNvCxnSpPr>
            <p:nvPr/>
          </p:nvCxnSpPr>
          <p:spPr>
            <a:xfrm flipH="1" flipV="1">
              <a:off x="6091259" y="3505200"/>
              <a:ext cx="1142" cy="434268"/>
            </a:xfrm>
            <a:prstGeom prst="line">
              <a:avLst/>
            </a:prstGeom>
            <a:ln w="1905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ectangle 43"/>
            <p:cNvSpPr/>
            <p:nvPr/>
          </p:nvSpPr>
          <p:spPr>
            <a:xfrm>
              <a:off x="5252886" y="5193966"/>
              <a:ext cx="1681314" cy="1130634"/>
            </a:xfrm>
            <a:prstGeom prst="rect">
              <a:avLst/>
            </a:prstGeom>
            <a:solidFill>
              <a:schemeClr val="bg1"/>
            </a:solidFill>
            <a:ln w="127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1200" dirty="0" smtClean="0"/>
                <a:t>- Complete draft NEP</a:t>
              </a:r>
              <a:endParaRPr lang="en-US" sz="1200" dirty="0"/>
            </a:p>
          </p:txBody>
        </p:sp>
        <p:cxnSp>
          <p:nvCxnSpPr>
            <p:cNvPr id="45" name="Straight Connector 44"/>
            <p:cNvCxnSpPr>
              <a:stCxn id="44" idx="0"/>
              <a:endCxn id="42" idx="2"/>
            </p:cNvCxnSpPr>
            <p:nvPr/>
          </p:nvCxnSpPr>
          <p:spPr>
            <a:xfrm flipH="1" flipV="1">
              <a:off x="6092401" y="4777668"/>
              <a:ext cx="1142" cy="416298"/>
            </a:xfrm>
            <a:prstGeom prst="line">
              <a:avLst/>
            </a:prstGeom>
            <a:ln w="1905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Rectangle 45"/>
            <p:cNvSpPr/>
            <p:nvPr/>
          </p:nvSpPr>
          <p:spPr>
            <a:xfrm>
              <a:off x="3276026" y="1447800"/>
              <a:ext cx="1551212" cy="866140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b="1" dirty="0"/>
                <a:t>Second Mission/</a:t>
              </a:r>
            </a:p>
            <a:p>
              <a:pPr algn="ctr"/>
              <a:r>
                <a:rPr lang="en-US" sz="1400" b="1" dirty="0"/>
                <a:t>Workshop</a:t>
              </a:r>
            </a:p>
            <a:p>
              <a:pPr algn="ctr"/>
              <a:r>
                <a:rPr lang="en-US" sz="1400" b="1" dirty="0">
                  <a:solidFill>
                    <a:srgbClr val="FF0000"/>
                  </a:solidFill>
                </a:rPr>
                <a:t>November 2013</a:t>
              </a: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3217877" y="2590800"/>
              <a:ext cx="1681315" cy="914400"/>
            </a:xfrm>
            <a:prstGeom prst="rect">
              <a:avLst/>
            </a:prstGeom>
            <a:ln w="127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1200" dirty="0" smtClean="0"/>
                <a:t>-Discuss methodology and work plan</a:t>
              </a:r>
            </a:p>
            <a:p>
              <a:r>
                <a:rPr lang="en-US" sz="1200" dirty="0" smtClean="0"/>
                <a:t>-Continue </a:t>
              </a:r>
              <a:r>
                <a:rPr lang="en-US" sz="1200" dirty="0"/>
                <a:t>dialogue with </a:t>
              </a:r>
              <a:r>
                <a:rPr lang="en-US" sz="1200" dirty="0" smtClean="0"/>
                <a:t>stakeholders</a:t>
              </a:r>
              <a:endParaRPr lang="en-US" sz="1200" dirty="0"/>
            </a:p>
          </p:txBody>
        </p:sp>
        <p:cxnSp>
          <p:nvCxnSpPr>
            <p:cNvPr id="48" name="Straight Connector 47"/>
            <p:cNvCxnSpPr>
              <a:stCxn id="47" idx="0"/>
              <a:endCxn id="46" idx="2"/>
            </p:cNvCxnSpPr>
            <p:nvPr/>
          </p:nvCxnSpPr>
          <p:spPr>
            <a:xfrm flipH="1" flipV="1">
              <a:off x="4051632" y="2313940"/>
              <a:ext cx="6903" cy="276860"/>
            </a:xfrm>
            <a:prstGeom prst="line">
              <a:avLst/>
            </a:prstGeom>
            <a:ln w="1905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Rectangle 48"/>
            <p:cNvSpPr/>
            <p:nvPr/>
          </p:nvSpPr>
          <p:spPr>
            <a:xfrm>
              <a:off x="3217877" y="3962400"/>
              <a:ext cx="1681315" cy="794972"/>
            </a:xfrm>
            <a:prstGeom prst="rect">
              <a:avLst/>
            </a:prstGeom>
            <a:ln w="127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1200" dirty="0" smtClean="0"/>
                <a:t>- Agree on methodology,  milestones, and working arrangements</a:t>
              </a:r>
              <a:endParaRPr lang="en-US" sz="1200" dirty="0"/>
            </a:p>
          </p:txBody>
        </p:sp>
        <p:cxnSp>
          <p:nvCxnSpPr>
            <p:cNvPr id="50" name="Straight Connector 49"/>
            <p:cNvCxnSpPr>
              <a:stCxn id="49" idx="0"/>
              <a:endCxn id="47" idx="2"/>
            </p:cNvCxnSpPr>
            <p:nvPr/>
          </p:nvCxnSpPr>
          <p:spPr>
            <a:xfrm flipV="1">
              <a:off x="4058535" y="3505200"/>
              <a:ext cx="0" cy="457200"/>
            </a:xfrm>
            <a:prstGeom prst="line">
              <a:avLst/>
            </a:prstGeom>
            <a:ln w="1905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Rectangle 50"/>
            <p:cNvSpPr/>
            <p:nvPr/>
          </p:nvSpPr>
          <p:spPr>
            <a:xfrm>
              <a:off x="3136325" y="5193966"/>
              <a:ext cx="1846681" cy="1130634"/>
            </a:xfrm>
            <a:prstGeom prst="rect">
              <a:avLst/>
            </a:prstGeom>
            <a:ln w="127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171450" indent="-171450">
                <a:buFontTx/>
                <a:buChar char="-"/>
              </a:pPr>
              <a:r>
                <a:rPr lang="en-US" sz="1200" dirty="0" smtClean="0"/>
                <a:t>Continue data collection</a:t>
              </a:r>
            </a:p>
            <a:p>
              <a:pPr marL="171450" indent="-171450">
                <a:buFontTx/>
                <a:buChar char="-"/>
              </a:pPr>
              <a:r>
                <a:rPr lang="en-US" sz="1200" dirty="0" smtClean="0"/>
                <a:t>Interim </a:t>
              </a:r>
              <a:r>
                <a:rPr lang="en-US" sz="1200" dirty="0"/>
                <a:t>results </a:t>
              </a:r>
              <a:r>
                <a:rPr lang="en-US" sz="1200" dirty="0" smtClean="0"/>
                <a:t>for </a:t>
              </a:r>
              <a:r>
                <a:rPr lang="en-US" sz="1200" dirty="0" err="1" smtClean="0"/>
                <a:t>Kayin</a:t>
              </a:r>
              <a:r>
                <a:rPr lang="en-US" sz="1200" dirty="0" smtClean="0"/>
                <a:t> and Chin States  </a:t>
              </a:r>
            </a:p>
            <a:p>
              <a:endParaRPr lang="en-US" sz="1200" dirty="0" smtClean="0"/>
            </a:p>
          </p:txBody>
        </p:sp>
        <p:cxnSp>
          <p:nvCxnSpPr>
            <p:cNvPr id="52" name="Straight Connector 51"/>
            <p:cNvCxnSpPr>
              <a:stCxn id="51" idx="0"/>
              <a:endCxn id="49" idx="2"/>
            </p:cNvCxnSpPr>
            <p:nvPr/>
          </p:nvCxnSpPr>
          <p:spPr>
            <a:xfrm flipH="1" flipV="1">
              <a:off x="4058535" y="4757372"/>
              <a:ext cx="1130" cy="436594"/>
            </a:xfrm>
            <a:prstGeom prst="line">
              <a:avLst/>
            </a:prstGeom>
            <a:ln w="1905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Rectangle 53"/>
            <p:cNvSpPr/>
            <p:nvPr/>
          </p:nvSpPr>
          <p:spPr>
            <a:xfrm>
              <a:off x="7337320" y="1447800"/>
              <a:ext cx="1578151" cy="851719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Fourth Mission/</a:t>
              </a:r>
            </a:p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Workshop</a:t>
              </a:r>
            </a:p>
            <a:p>
              <a:pPr algn="ctr"/>
              <a:r>
                <a:rPr lang="en-US" sz="1400" b="1" dirty="0" smtClean="0">
                  <a:solidFill>
                    <a:srgbClr val="FF0000"/>
                  </a:solidFill>
                </a:rPr>
                <a:t>Sep 2014 </a:t>
              </a: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7234157" y="2590800"/>
              <a:ext cx="1681314" cy="914400"/>
            </a:xfrm>
            <a:prstGeom prst="rect">
              <a:avLst/>
            </a:prstGeom>
            <a:ln w="127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1200" dirty="0" smtClean="0"/>
                <a:t>- Present draft final NEP </a:t>
              </a:r>
            </a:p>
            <a:p>
              <a:r>
                <a:rPr lang="en-US" sz="1200" dirty="0" smtClean="0"/>
                <a:t>- Present investment opportunities</a:t>
              </a:r>
              <a:endParaRPr lang="en-US" sz="1200" dirty="0"/>
            </a:p>
          </p:txBody>
        </p:sp>
        <p:cxnSp>
          <p:nvCxnSpPr>
            <p:cNvPr id="56" name="Straight Connector 55"/>
            <p:cNvCxnSpPr>
              <a:stCxn id="57" idx="0"/>
            </p:cNvCxnSpPr>
            <p:nvPr/>
          </p:nvCxnSpPr>
          <p:spPr>
            <a:xfrm flipV="1">
              <a:off x="8101781" y="3505200"/>
              <a:ext cx="7372" cy="425388"/>
            </a:xfrm>
            <a:prstGeom prst="line">
              <a:avLst/>
            </a:prstGeom>
            <a:ln w="1905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 56"/>
            <p:cNvSpPr/>
            <p:nvPr/>
          </p:nvSpPr>
          <p:spPr>
            <a:xfrm>
              <a:off x="7135760" y="3930588"/>
              <a:ext cx="1932042" cy="954397"/>
            </a:xfrm>
            <a:prstGeom prst="rect">
              <a:avLst/>
            </a:prstGeom>
            <a:ln w="127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1200" dirty="0" smtClean="0"/>
                <a:t>-  Govt commitment to NEP adoption &amp; implementation</a:t>
              </a:r>
            </a:p>
            <a:p>
              <a:r>
                <a:rPr lang="en-US" sz="1200" dirty="0" smtClean="0"/>
                <a:t>- Link </a:t>
              </a:r>
              <a:r>
                <a:rPr lang="en-US" sz="1200" dirty="0"/>
                <a:t>financiers </a:t>
              </a:r>
              <a:r>
                <a:rPr lang="en-US" sz="1200" dirty="0" smtClean="0"/>
                <a:t>w/ </a:t>
              </a:r>
              <a:r>
                <a:rPr lang="en-US" sz="1200" dirty="0"/>
                <a:t>investment </a:t>
              </a:r>
              <a:r>
                <a:rPr lang="en-US" sz="1200" dirty="0" smtClean="0"/>
                <a:t>opportunities</a:t>
              </a: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7235298" y="5193967"/>
              <a:ext cx="1748850" cy="1130633"/>
            </a:xfrm>
            <a:prstGeom prst="rect">
              <a:avLst/>
            </a:prstGeom>
            <a:ln w="127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171450" indent="-171450">
                <a:buFontTx/>
                <a:buChar char="-"/>
              </a:pPr>
              <a:r>
                <a:rPr lang="en-US" sz="1200" dirty="0" smtClean="0"/>
                <a:t>Finalize NEP</a:t>
              </a:r>
            </a:p>
            <a:p>
              <a:pPr marL="171450" indent="-171450">
                <a:buFontTx/>
                <a:buChar char="-"/>
              </a:pPr>
              <a:r>
                <a:rPr lang="en-US" sz="1200" dirty="0" smtClean="0"/>
                <a:t>Transfer data and training</a:t>
              </a:r>
            </a:p>
            <a:p>
              <a:pPr marL="171450" indent="-171450">
                <a:buFontTx/>
                <a:buChar char="-"/>
              </a:pPr>
              <a:r>
                <a:rPr lang="en-US" sz="1200" dirty="0" smtClean="0"/>
                <a:t>Govt adopts NEP</a:t>
              </a:r>
              <a:endParaRPr lang="en-US" sz="1200" dirty="0"/>
            </a:p>
          </p:txBody>
        </p:sp>
        <p:cxnSp>
          <p:nvCxnSpPr>
            <p:cNvPr id="59" name="Straight Connector 58"/>
            <p:cNvCxnSpPr>
              <a:endCxn id="57" idx="2"/>
            </p:cNvCxnSpPr>
            <p:nvPr/>
          </p:nvCxnSpPr>
          <p:spPr>
            <a:xfrm flipH="1" flipV="1">
              <a:off x="8101781" y="4884985"/>
              <a:ext cx="7371" cy="308982"/>
            </a:xfrm>
            <a:prstGeom prst="line">
              <a:avLst/>
            </a:prstGeom>
            <a:ln w="1905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Elbow Connector 59"/>
            <p:cNvCxnSpPr>
              <a:stCxn id="38" idx="3"/>
              <a:endCxn id="46" idx="1"/>
            </p:cNvCxnSpPr>
            <p:nvPr/>
          </p:nvCxnSpPr>
          <p:spPr>
            <a:xfrm flipV="1">
              <a:off x="2892907" y="1880870"/>
              <a:ext cx="383120" cy="3878413"/>
            </a:xfrm>
            <a:prstGeom prst="bentConnector3">
              <a:avLst/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Elbow Connector 60"/>
            <p:cNvCxnSpPr>
              <a:stCxn id="51" idx="3"/>
              <a:endCxn id="40" idx="1"/>
            </p:cNvCxnSpPr>
            <p:nvPr/>
          </p:nvCxnSpPr>
          <p:spPr>
            <a:xfrm flipV="1">
              <a:off x="4983006" y="1866900"/>
              <a:ext cx="370759" cy="3892383"/>
            </a:xfrm>
            <a:prstGeom prst="bentConnector3">
              <a:avLst>
                <a:gd name="adj1" fmla="val 50000"/>
              </a:avLst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Elbow Connector 61"/>
            <p:cNvCxnSpPr>
              <a:stCxn id="44" idx="3"/>
              <a:endCxn id="54" idx="1"/>
            </p:cNvCxnSpPr>
            <p:nvPr/>
          </p:nvCxnSpPr>
          <p:spPr>
            <a:xfrm flipV="1">
              <a:off x="6934200" y="1873660"/>
              <a:ext cx="403120" cy="3885623"/>
            </a:xfrm>
            <a:prstGeom prst="bentConnector3">
              <a:avLst>
                <a:gd name="adj1" fmla="val 50000"/>
              </a:avLst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62"/>
            <p:cNvSpPr txBox="1"/>
            <p:nvPr/>
          </p:nvSpPr>
          <p:spPr>
            <a:xfrm>
              <a:off x="149221" y="2856011"/>
              <a:ext cx="88412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dk1"/>
                  </a:solidFill>
                </a:rPr>
                <a:t>Activities</a:t>
              </a: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209661" y="4163209"/>
              <a:ext cx="7999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dk1"/>
                  </a:solidFill>
                </a:rPr>
                <a:t>Outputs</a:t>
              </a:r>
            </a:p>
          </p:txBody>
        </p:sp>
      </p:grpSp>
      <p:cxnSp>
        <p:nvCxnSpPr>
          <p:cNvPr id="65" name="Straight Connector 64"/>
          <p:cNvCxnSpPr/>
          <p:nvPr/>
        </p:nvCxnSpPr>
        <p:spPr>
          <a:xfrm flipV="1">
            <a:off x="7969814" y="2057428"/>
            <a:ext cx="0" cy="304799"/>
          </a:xfrm>
          <a:prstGeom prst="line">
            <a:avLst/>
          </a:prstGeom>
          <a:ln w="1905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6353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612" y="73797"/>
            <a:ext cx="1405842" cy="349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779" y="13791"/>
            <a:ext cx="494190" cy="469261"/>
          </a:xfrm>
          <a:prstGeom prst="rect">
            <a:avLst/>
          </a:prstGeom>
        </p:spPr>
      </p:pic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-533400" y="7429985"/>
            <a:ext cx="9144000" cy="1028197"/>
            <a:chOff x="106527600" y="114152267"/>
            <a:chExt cx="7315200" cy="719233"/>
          </a:xfrm>
        </p:grpSpPr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106527600" y="114152267"/>
              <a:ext cx="7315200" cy="633080"/>
              <a:chOff x="106527600" y="114152267"/>
              <a:chExt cx="7315200" cy="633080"/>
            </a:xfrm>
          </p:grpSpPr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106527600" y="114152267"/>
                <a:ext cx="7315200" cy="543069"/>
              </a:xfrm>
              <a:custGeom>
                <a:avLst/>
                <a:gdLst>
                  <a:gd name="T0" fmla="*/ 0 w 2452"/>
                  <a:gd name="T1" fmla="*/ 181 h 181"/>
                  <a:gd name="T2" fmla="*/ 2452 w 2452"/>
                  <a:gd name="T3" fmla="*/ 165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1">
                    <a:moveTo>
                      <a:pt x="0" y="181"/>
                    </a:moveTo>
                    <a:cubicBezTo>
                      <a:pt x="940" y="0"/>
                      <a:pt x="1828" y="65"/>
                      <a:pt x="2452" y="165"/>
                    </a:cubicBezTo>
                  </a:path>
                </a:pathLst>
              </a:custGeom>
              <a:noFill/>
              <a:ln w="6350" cap="flat" cmpd="sng">
                <a:solidFill>
                  <a:srgbClr val="FFFFFE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106527600" y="114239278"/>
                <a:ext cx="7315200" cy="546069"/>
              </a:xfrm>
              <a:custGeom>
                <a:avLst/>
                <a:gdLst>
                  <a:gd name="T0" fmla="*/ 0 w 2452"/>
                  <a:gd name="T1" fmla="*/ 170 h 182"/>
                  <a:gd name="T2" fmla="*/ 2452 w 2452"/>
                  <a:gd name="T3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2">
                    <a:moveTo>
                      <a:pt x="0" y="170"/>
                    </a:moveTo>
                    <a:cubicBezTo>
                      <a:pt x="942" y="0"/>
                      <a:pt x="1829" y="75"/>
                      <a:pt x="2452" y="182"/>
                    </a:cubicBezTo>
                  </a:path>
                </a:pathLst>
              </a:custGeom>
              <a:noFill/>
              <a:ln w="15875" cap="flat" cmpd="sng">
                <a:solidFill>
                  <a:srgbClr val="C9D166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107099100" y="114642900"/>
              <a:ext cx="6231071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E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21212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DCD6D4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FFFFFE"/>
                  </a:solidFill>
                  <a:effectLst/>
                  <a:latin typeface="Calibri" pitchFamily="34" charset="0"/>
                  <a:cs typeface="Arial" pitchFamily="34" charset="0"/>
                </a:rPr>
                <a:t>A Bridge to a Sustainable Energy Future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16</a:t>
            </a:fld>
            <a:endParaRPr lang="en-US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304800" y="257131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AR" sz="2700" b="1" dirty="0" err="1" smtClean="0">
                <a:solidFill>
                  <a:schemeClr val="accent1"/>
                </a:solidFill>
              </a:rPr>
              <a:t>Implementation</a:t>
            </a:r>
            <a:r>
              <a:rPr lang="es-AR" sz="2700" b="1" dirty="0" smtClean="0">
                <a:solidFill>
                  <a:schemeClr val="accent1"/>
                </a:solidFill>
              </a:rPr>
              <a:t> </a:t>
            </a:r>
            <a:r>
              <a:rPr lang="es-AR" sz="2700" b="1" dirty="0" err="1" smtClean="0">
                <a:solidFill>
                  <a:schemeClr val="accent1"/>
                </a:solidFill>
              </a:rPr>
              <a:t>Arrangements</a:t>
            </a:r>
            <a:endParaRPr lang="es-AR" sz="2700" b="1" dirty="0">
              <a:solidFill>
                <a:schemeClr val="accent1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406281" y="1295400"/>
            <a:ext cx="8305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3"/>
          <p:cNvSpPr txBox="1">
            <a:spLocks noChangeArrowheads="1"/>
          </p:cNvSpPr>
          <p:nvPr/>
        </p:nvSpPr>
        <p:spPr bwMode="auto">
          <a:xfrm>
            <a:off x="615859" y="1447801"/>
            <a:ext cx="8096222" cy="4419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282575" indent="-28257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39775" indent="-28257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35050" indent="-29527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342900" indent="-342900" eaLnBrk="1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200" dirty="0" smtClean="0">
                <a:latin typeface="+mn-lt"/>
                <a:ea typeface="+mn-ea"/>
              </a:rPr>
              <a:t>MOEP and MLFRD jointly lead the NEP preparation with participation from other member agencies of NEMC and REPWSC and assistance from the World Bank.</a:t>
            </a:r>
          </a:p>
          <a:p>
            <a:pPr marL="342900" indent="-342900" eaLnBrk="1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200" dirty="0" smtClean="0">
                <a:latin typeface="+mn-lt"/>
                <a:ea typeface="+mn-ea"/>
              </a:rPr>
              <a:t>MOEP and MLFRD co-manage consultants together with World Bank. This includes </a:t>
            </a:r>
            <a:r>
              <a:rPr lang="en-US" sz="2200" dirty="0">
                <a:latin typeface="+mn-lt"/>
              </a:rPr>
              <a:t>strategic guidance </a:t>
            </a:r>
            <a:r>
              <a:rPr lang="en-US" sz="2200" dirty="0" smtClean="0">
                <a:latin typeface="+mn-lt"/>
                <a:ea typeface="+mn-ea"/>
              </a:rPr>
              <a:t>to data collection, review of key deliverables, organization of workshops and study tours.  </a:t>
            </a:r>
          </a:p>
          <a:p>
            <a:pPr marL="342900" indent="-342900" eaLnBrk="1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200" dirty="0" smtClean="0">
                <a:latin typeface="+mn-lt"/>
                <a:ea typeface="+mn-ea"/>
              </a:rPr>
              <a:t>Consultants work closely with the government teams throughout the NEP preparation process</a:t>
            </a:r>
          </a:p>
          <a:p>
            <a:pPr marL="342900" indent="-342900" eaLnBrk="1" hangingPunct="1">
              <a:buFont typeface="Arial" pitchFamily="34" charset="0"/>
              <a:buChar char="•"/>
            </a:pPr>
            <a:r>
              <a:rPr lang="en-US" sz="2200" dirty="0" smtClean="0">
                <a:latin typeface="+mn-lt"/>
                <a:ea typeface="+mn-ea"/>
              </a:rPr>
              <a:t>Close </a:t>
            </a:r>
            <a:r>
              <a:rPr lang="en-US" sz="2200" dirty="0">
                <a:latin typeface="+mn-lt"/>
                <a:ea typeface="+mn-ea"/>
              </a:rPr>
              <a:t>coordination </a:t>
            </a:r>
            <a:r>
              <a:rPr lang="en-US" sz="2200" dirty="0" smtClean="0">
                <a:latin typeface="+mn-lt"/>
                <a:ea typeface="+mn-ea"/>
              </a:rPr>
              <a:t>with ADB, JICA and other DPs on </a:t>
            </a:r>
            <a:r>
              <a:rPr lang="en-US" sz="2200" dirty="0">
                <a:latin typeface="+mn-lt"/>
                <a:ea typeface="+mn-ea"/>
              </a:rPr>
              <a:t>respective, related initiatives</a:t>
            </a:r>
            <a:r>
              <a:rPr lang="en-US" sz="2200" dirty="0" smtClean="0">
                <a:latin typeface="+mn-lt"/>
                <a:ea typeface="+mn-ea"/>
              </a:rPr>
              <a:t>. </a:t>
            </a:r>
            <a:endParaRPr lang="en-US" sz="2200" dirty="0">
              <a:latin typeface="+mn-lt"/>
              <a:ea typeface="+mn-ea"/>
            </a:endParaRPr>
          </a:p>
        </p:txBody>
      </p:sp>
      <p:pic>
        <p:nvPicPr>
          <p:cNvPr id="20" name="Picture 19" descr="Public-Private imag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55822" y="4995730"/>
            <a:ext cx="2747577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446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612" y="73797"/>
            <a:ext cx="1405842" cy="349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779" y="13791"/>
            <a:ext cx="494190" cy="469261"/>
          </a:xfrm>
          <a:prstGeom prst="rect">
            <a:avLst/>
          </a:prstGeom>
        </p:spPr>
      </p:pic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-533400" y="7429985"/>
            <a:ext cx="9144000" cy="1028197"/>
            <a:chOff x="106527600" y="114152267"/>
            <a:chExt cx="7315200" cy="719233"/>
          </a:xfrm>
        </p:grpSpPr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106527600" y="114152267"/>
              <a:ext cx="7315200" cy="633080"/>
              <a:chOff x="106527600" y="114152267"/>
              <a:chExt cx="7315200" cy="633080"/>
            </a:xfrm>
          </p:grpSpPr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106527600" y="114152267"/>
                <a:ext cx="7315200" cy="543069"/>
              </a:xfrm>
              <a:custGeom>
                <a:avLst/>
                <a:gdLst>
                  <a:gd name="T0" fmla="*/ 0 w 2452"/>
                  <a:gd name="T1" fmla="*/ 181 h 181"/>
                  <a:gd name="T2" fmla="*/ 2452 w 2452"/>
                  <a:gd name="T3" fmla="*/ 165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1">
                    <a:moveTo>
                      <a:pt x="0" y="181"/>
                    </a:moveTo>
                    <a:cubicBezTo>
                      <a:pt x="940" y="0"/>
                      <a:pt x="1828" y="65"/>
                      <a:pt x="2452" y="165"/>
                    </a:cubicBezTo>
                  </a:path>
                </a:pathLst>
              </a:custGeom>
              <a:noFill/>
              <a:ln w="6350" cap="flat" cmpd="sng">
                <a:solidFill>
                  <a:srgbClr val="FFFFFE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106527600" y="114239278"/>
                <a:ext cx="7315200" cy="546069"/>
              </a:xfrm>
              <a:custGeom>
                <a:avLst/>
                <a:gdLst>
                  <a:gd name="T0" fmla="*/ 0 w 2452"/>
                  <a:gd name="T1" fmla="*/ 170 h 182"/>
                  <a:gd name="T2" fmla="*/ 2452 w 2452"/>
                  <a:gd name="T3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2">
                    <a:moveTo>
                      <a:pt x="0" y="170"/>
                    </a:moveTo>
                    <a:cubicBezTo>
                      <a:pt x="942" y="0"/>
                      <a:pt x="1829" y="75"/>
                      <a:pt x="2452" y="182"/>
                    </a:cubicBezTo>
                  </a:path>
                </a:pathLst>
              </a:custGeom>
              <a:noFill/>
              <a:ln w="15875" cap="flat" cmpd="sng">
                <a:solidFill>
                  <a:srgbClr val="C9D166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107099100" y="114642900"/>
              <a:ext cx="6231071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E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21212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DCD6D4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FFFFFE"/>
                  </a:solidFill>
                  <a:effectLst/>
                  <a:latin typeface="Calibri" pitchFamily="34" charset="0"/>
                  <a:cs typeface="Arial" pitchFamily="34" charset="0"/>
                </a:rPr>
                <a:t>A Bridge to a Sustainable Energy Future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17</a:t>
            </a:fld>
            <a:endParaRPr lang="en-US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304800" y="257131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AR" sz="2700" b="1" dirty="0" err="1" smtClean="0">
                <a:solidFill>
                  <a:schemeClr val="accent1"/>
                </a:solidFill>
              </a:rPr>
              <a:t>Consultant</a:t>
            </a:r>
            <a:r>
              <a:rPr lang="es-AR" sz="2700" b="1" dirty="0" smtClean="0">
                <a:solidFill>
                  <a:schemeClr val="accent1"/>
                </a:solidFill>
              </a:rPr>
              <a:t> </a:t>
            </a:r>
            <a:r>
              <a:rPr lang="es-AR" sz="2700" b="1" dirty="0" err="1" smtClean="0">
                <a:solidFill>
                  <a:schemeClr val="accent1"/>
                </a:solidFill>
              </a:rPr>
              <a:t>Teams</a:t>
            </a:r>
            <a:r>
              <a:rPr lang="es-AR" sz="2700" b="1" dirty="0" smtClean="0">
                <a:solidFill>
                  <a:schemeClr val="accent1"/>
                </a:solidFill>
              </a:rPr>
              <a:t>  </a:t>
            </a:r>
            <a:endParaRPr lang="es-AR" sz="2700" b="1" dirty="0">
              <a:solidFill>
                <a:schemeClr val="accent1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406281" y="1295400"/>
            <a:ext cx="8305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3"/>
          <p:cNvSpPr txBox="1">
            <a:spLocks noChangeArrowheads="1"/>
          </p:cNvSpPr>
          <p:nvPr/>
        </p:nvSpPr>
        <p:spPr bwMode="auto">
          <a:xfrm>
            <a:off x="615859" y="1570747"/>
            <a:ext cx="7816674" cy="943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282575" indent="-28257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39775" indent="-28257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35050" indent="-29527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indent="0" eaLnBrk="1" hangingPunct="1">
              <a:spcBef>
                <a:spcPct val="20000"/>
              </a:spcBef>
            </a:pPr>
            <a:r>
              <a:rPr lang="en-US" sz="2400" dirty="0" smtClean="0">
                <a:latin typeface="+mn-lt"/>
                <a:ea typeface="+mn-ea"/>
              </a:rPr>
              <a:t>Two consulting firms were competitively selected to assist in NEP development: </a:t>
            </a:r>
            <a:endParaRPr lang="en-US" sz="2000" b="1" dirty="0">
              <a:latin typeface="+mn-lt"/>
              <a:ea typeface="+mn-ea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173" y="3352800"/>
            <a:ext cx="2143125" cy="2143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4" name="Rectangle 3"/>
          <p:cNvSpPr txBox="1">
            <a:spLocks noChangeArrowheads="1"/>
          </p:cNvSpPr>
          <p:nvPr/>
        </p:nvSpPr>
        <p:spPr bwMode="auto">
          <a:xfrm>
            <a:off x="2743198" y="2514600"/>
            <a:ext cx="6325981" cy="330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282575" indent="-28257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39775" indent="-28257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35050" indent="-29527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lvl="1" indent="0" eaLnBrk="1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b="1" dirty="0" smtClean="0">
                <a:latin typeface="+mn-lt"/>
                <a:ea typeface="+mn-ea"/>
              </a:rPr>
              <a:t>Columbia University</a:t>
            </a:r>
          </a:p>
          <a:p>
            <a:pPr marL="0" lvl="1" indent="0" eaLnBrk="1" hangingPunct="1">
              <a:spcBef>
                <a:spcPct val="20000"/>
              </a:spcBef>
            </a:pPr>
            <a:r>
              <a:rPr lang="en-US" sz="2400" dirty="0" smtClean="0">
                <a:latin typeface="+mn-lt"/>
                <a:ea typeface="+mn-ea"/>
              </a:rPr>
              <a:t>— Geospatial least cost electrification rollout plan, with experience in Indonesia, Kenya, Nigeria, Tanzania, etc.</a:t>
            </a:r>
          </a:p>
          <a:p>
            <a:pPr marL="0" lvl="1" indent="0" eaLnBrk="1" hangingPunct="1">
              <a:spcBef>
                <a:spcPct val="20000"/>
              </a:spcBef>
            </a:pPr>
            <a:endParaRPr lang="en-US" b="1" dirty="0" smtClean="0">
              <a:latin typeface="+mn-lt"/>
              <a:ea typeface="+mn-ea"/>
            </a:endParaRPr>
          </a:p>
          <a:p>
            <a:pPr marL="0" lvl="1" indent="0" eaLnBrk="1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b="1" dirty="0" smtClean="0">
                <a:latin typeface="+mn-lt"/>
                <a:ea typeface="+mn-ea"/>
              </a:rPr>
              <a:t>Castalia </a:t>
            </a:r>
          </a:p>
          <a:p>
            <a:pPr marL="0" lvl="1" indent="0" eaLnBrk="1" hangingPunct="1">
              <a:spcBef>
                <a:spcPct val="20000"/>
              </a:spcBef>
            </a:pPr>
            <a:r>
              <a:rPr lang="en-US" sz="2400" dirty="0" smtClean="0">
                <a:latin typeface="+mn-lt"/>
                <a:ea typeface="+mn-ea"/>
              </a:rPr>
              <a:t>– Roadmap and Investment Prospectus, with experience in Indonesia, Rwanda, Kenya, Vanuatu</a:t>
            </a:r>
          </a:p>
          <a:p>
            <a:pPr marL="342900" indent="-342900" eaLnBrk="1" hangingPunct="1">
              <a:spcBef>
                <a:spcPct val="20000"/>
              </a:spcBef>
              <a:buFont typeface="Arial" pitchFamily="34" charset="0"/>
              <a:buChar char="•"/>
            </a:pPr>
            <a:endParaRPr lang="en-US" sz="2400" b="1" dirty="0" smtClean="0">
              <a:latin typeface="+mn-lt"/>
              <a:ea typeface="+mn-ea"/>
            </a:endParaRPr>
          </a:p>
          <a:p>
            <a:pPr marL="342900" indent="-342900" eaLnBrk="1" hangingPunct="1">
              <a:spcBef>
                <a:spcPct val="20000"/>
              </a:spcBef>
              <a:buFont typeface="Arial" pitchFamily="34" charset="0"/>
              <a:buChar char="•"/>
            </a:pPr>
            <a:endParaRPr lang="en-US" sz="2000" b="1" dirty="0">
              <a:latin typeface="+mn-lt"/>
              <a:ea typeface="+mn-ea"/>
            </a:endParaRPr>
          </a:p>
          <a:p>
            <a:pPr marL="342900" indent="-342900" eaLnBrk="1" hangingPunct="1">
              <a:spcBef>
                <a:spcPct val="20000"/>
              </a:spcBef>
              <a:buFont typeface="Arial" pitchFamily="34" charset="0"/>
              <a:buChar char="•"/>
            </a:pPr>
            <a:endParaRPr lang="en-US" sz="2000" b="1" dirty="0" smtClean="0"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93958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2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612" y="73797"/>
            <a:ext cx="1405842" cy="349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779" y="13791"/>
            <a:ext cx="494190" cy="469261"/>
          </a:xfrm>
          <a:prstGeom prst="rect">
            <a:avLst/>
          </a:prstGeom>
        </p:spPr>
      </p:pic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18</a:t>
            </a:fld>
            <a:endParaRPr lang="en-US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397491" y="478926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AR" sz="2400" b="1" dirty="0">
              <a:solidFill>
                <a:schemeClr val="accent1"/>
              </a:solidFill>
            </a:endParaRPr>
          </a:p>
        </p:txBody>
      </p:sp>
      <p:sp>
        <p:nvSpPr>
          <p:cNvPr id="24" name="Rectangle 3"/>
          <p:cNvSpPr txBox="1">
            <a:spLocks noChangeArrowheads="1"/>
          </p:cNvSpPr>
          <p:nvPr/>
        </p:nvSpPr>
        <p:spPr>
          <a:xfrm>
            <a:off x="397491" y="1828800"/>
            <a:ext cx="748409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8640">
              <a:spcBef>
                <a:spcPts val="1800"/>
              </a:spcBef>
            </a:pPr>
            <a:endParaRPr lang="en-US" sz="2400" b="1" dirty="0">
              <a:solidFill>
                <a:schemeClr val="tx1"/>
              </a:solidFill>
            </a:endParaRPr>
          </a:p>
          <a:p>
            <a:pPr marL="548640">
              <a:spcBef>
                <a:spcPts val="1800"/>
              </a:spcBef>
            </a:pPr>
            <a:r>
              <a:rPr lang="en-US" b="1" dirty="0" smtClean="0">
                <a:solidFill>
                  <a:schemeClr val="tx1"/>
                </a:solidFill>
              </a:rPr>
              <a:t>Thank  You</a:t>
            </a:r>
          </a:p>
          <a:p>
            <a:pPr marL="548640">
              <a:spcBef>
                <a:spcPts val="1800"/>
              </a:spcBef>
            </a:pPr>
            <a:endParaRPr lang="en-US" sz="2400" b="1" dirty="0" smtClean="0">
              <a:solidFill>
                <a:schemeClr val="tx1"/>
              </a:solidFill>
            </a:endParaRPr>
          </a:p>
          <a:p>
            <a:pPr marL="548640">
              <a:spcBef>
                <a:spcPts val="1800"/>
              </a:spcBef>
            </a:pPr>
            <a:endParaRPr lang="en-US" sz="2400" b="1" dirty="0" smtClean="0">
              <a:solidFill>
                <a:schemeClr val="tx1"/>
              </a:solidFill>
            </a:endParaRPr>
          </a:p>
          <a:p>
            <a:pPr marL="342900" indent="-342900">
              <a:lnSpc>
                <a:spcPct val="80000"/>
              </a:lnSpc>
            </a:pPr>
            <a:endParaRPr lang="en-US" sz="1600" dirty="0" smtClean="0"/>
          </a:p>
          <a:p>
            <a:pPr marL="342900" indent="-342900">
              <a:lnSpc>
                <a:spcPct val="80000"/>
              </a:lnSpc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518513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612" y="73797"/>
            <a:ext cx="1405842" cy="349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779" y="13791"/>
            <a:ext cx="494190" cy="469261"/>
          </a:xfrm>
          <a:prstGeom prst="rect">
            <a:avLst/>
          </a:prstGeom>
        </p:spPr>
      </p:pic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2</a:t>
            </a:fld>
            <a:endParaRPr lang="en-US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397491" y="478926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AR" sz="2400" b="1" dirty="0">
              <a:solidFill>
                <a:schemeClr val="accent1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410554" y="1580606"/>
            <a:ext cx="8305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3"/>
          <p:cNvSpPr txBox="1">
            <a:spLocks noChangeArrowheads="1"/>
          </p:cNvSpPr>
          <p:nvPr/>
        </p:nvSpPr>
        <p:spPr>
          <a:xfrm>
            <a:off x="914399" y="1828800"/>
            <a:ext cx="7484091" cy="4038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8640" algn="l">
              <a:spcBef>
                <a:spcPts val="1800"/>
              </a:spcBef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tx1"/>
                </a:solidFill>
              </a:rPr>
              <a:t>Objective of this workshop</a:t>
            </a:r>
          </a:p>
          <a:p>
            <a:pPr marL="548640" algn="l">
              <a:spcBef>
                <a:spcPts val="1800"/>
              </a:spcBef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tx1"/>
                </a:solidFill>
              </a:rPr>
              <a:t>Why 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</a:rPr>
              <a:t>universal access? </a:t>
            </a:r>
          </a:p>
          <a:p>
            <a:pPr marL="548640" algn="l">
              <a:spcBef>
                <a:spcPts val="1800"/>
              </a:spcBef>
              <a:buFont typeface="Wingdings" pitchFamily="2" charset="2"/>
              <a:buChar char="Ø"/>
            </a:pP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</a:rPr>
              <a:t>Is universal access by 2030 achievable in Myanmar? (Section 1) </a:t>
            </a:r>
            <a:endParaRPr lang="en-US" sz="2400" dirty="0">
              <a:solidFill>
                <a:schemeClr val="tx1"/>
              </a:solidFill>
            </a:endParaRPr>
          </a:p>
          <a:p>
            <a:pPr marL="548640" algn="l">
              <a:spcBef>
                <a:spcPts val="1800"/>
              </a:spcBef>
              <a:buFont typeface="Wingdings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</a:rPr>
              <a:t>How can universal access be achieved in Myanmar: Introduction of a strategic national electrification plan (NEP)?  (Sections 2-4)</a:t>
            </a:r>
          </a:p>
          <a:p>
            <a:pPr marL="548640" algn="l">
              <a:spcBef>
                <a:spcPts val="1800"/>
              </a:spcBef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tx1"/>
                </a:solidFill>
              </a:rPr>
              <a:t>How can DPs contribute to NEP implementation? (Sections 5-8)</a:t>
            </a:r>
          </a:p>
          <a:p>
            <a:pPr marL="548640" algn="l">
              <a:spcBef>
                <a:spcPts val="1800"/>
              </a:spcBef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tx1"/>
                </a:solidFill>
              </a:rPr>
              <a:t>Discussions and Q&amp;As</a:t>
            </a:r>
          </a:p>
          <a:p>
            <a:pPr marL="342900" indent="-342900">
              <a:lnSpc>
                <a:spcPct val="80000"/>
              </a:lnSpc>
            </a:pPr>
            <a:endParaRPr lang="en-US" sz="1600" dirty="0" smtClean="0"/>
          </a:p>
          <a:p>
            <a:pPr marL="342900" indent="-342900">
              <a:lnSpc>
                <a:spcPct val="80000"/>
              </a:lnSpc>
            </a:pP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410554" y="758038"/>
            <a:ext cx="685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Workshop Agenda </a:t>
            </a:r>
            <a:endParaRPr lang="en-US" sz="3200" b="1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186879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612" y="73797"/>
            <a:ext cx="1405842" cy="349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779" y="13791"/>
            <a:ext cx="494190" cy="469261"/>
          </a:xfrm>
          <a:prstGeom prst="rect">
            <a:avLst/>
          </a:prstGeom>
        </p:spPr>
      </p:pic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3</a:t>
            </a:fld>
            <a:endParaRPr lang="en-US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397491" y="478926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AR" sz="2400" b="1" dirty="0">
              <a:solidFill>
                <a:schemeClr val="accent1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410554" y="1580606"/>
            <a:ext cx="8305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95300" y="804204"/>
            <a:ext cx="830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Electrification </a:t>
            </a:r>
            <a:r>
              <a:rPr lang="en-US" sz="32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and </a:t>
            </a:r>
            <a:r>
              <a:rPr lang="en-US" sz="3200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Socioeconomic </a:t>
            </a:r>
            <a:r>
              <a:rPr lang="en-US" sz="32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Development </a:t>
            </a: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9600" y="1621926"/>
            <a:ext cx="8077200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9379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6803027"/>
              </p:ext>
            </p:extLst>
          </p:nvPr>
        </p:nvGraphicFramePr>
        <p:xfrm>
          <a:off x="304800" y="914400"/>
          <a:ext cx="8410575" cy="579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28600" y="152400"/>
            <a:ext cx="853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sz="2400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Electrification Rate Increased Rapidly </a:t>
            </a:r>
            <a:r>
              <a:rPr lang="en-US" sz="24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in Vietnam  </a:t>
            </a:r>
            <a:endParaRPr lang="en-US" sz="2400" b="1" dirty="0" smtClean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</a:pPr>
            <a:r>
              <a:rPr lang="en-US" sz="2400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Between 1993-2011 </a:t>
            </a:r>
            <a:endParaRPr lang="en-US" sz="2400" b="1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612" y="73797"/>
            <a:ext cx="1405842" cy="3492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779" y="13791"/>
            <a:ext cx="494190" cy="469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399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612" y="73797"/>
            <a:ext cx="1405842" cy="349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779" y="13791"/>
            <a:ext cx="494190" cy="469261"/>
          </a:xfrm>
          <a:prstGeom prst="rect">
            <a:avLst/>
          </a:prstGeom>
        </p:spPr>
      </p:pic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-533400" y="7429985"/>
            <a:ext cx="9144000" cy="1028197"/>
            <a:chOff x="106527600" y="114152267"/>
            <a:chExt cx="7315200" cy="719233"/>
          </a:xfrm>
        </p:grpSpPr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106527600" y="114152267"/>
              <a:ext cx="7315200" cy="633080"/>
              <a:chOff x="106527600" y="114152267"/>
              <a:chExt cx="7315200" cy="633080"/>
            </a:xfrm>
          </p:grpSpPr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106527600" y="114152267"/>
                <a:ext cx="7315200" cy="543069"/>
              </a:xfrm>
              <a:custGeom>
                <a:avLst/>
                <a:gdLst>
                  <a:gd name="T0" fmla="*/ 0 w 2452"/>
                  <a:gd name="T1" fmla="*/ 181 h 181"/>
                  <a:gd name="T2" fmla="*/ 2452 w 2452"/>
                  <a:gd name="T3" fmla="*/ 165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1">
                    <a:moveTo>
                      <a:pt x="0" y="181"/>
                    </a:moveTo>
                    <a:cubicBezTo>
                      <a:pt x="940" y="0"/>
                      <a:pt x="1828" y="65"/>
                      <a:pt x="2452" y="165"/>
                    </a:cubicBezTo>
                  </a:path>
                </a:pathLst>
              </a:custGeom>
              <a:noFill/>
              <a:ln w="6350" cap="flat" cmpd="sng">
                <a:solidFill>
                  <a:srgbClr val="FFFFFE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106527600" y="114239278"/>
                <a:ext cx="7315200" cy="546069"/>
              </a:xfrm>
              <a:custGeom>
                <a:avLst/>
                <a:gdLst>
                  <a:gd name="T0" fmla="*/ 0 w 2452"/>
                  <a:gd name="T1" fmla="*/ 170 h 182"/>
                  <a:gd name="T2" fmla="*/ 2452 w 2452"/>
                  <a:gd name="T3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2">
                    <a:moveTo>
                      <a:pt x="0" y="170"/>
                    </a:moveTo>
                    <a:cubicBezTo>
                      <a:pt x="942" y="0"/>
                      <a:pt x="1829" y="75"/>
                      <a:pt x="2452" y="182"/>
                    </a:cubicBezTo>
                  </a:path>
                </a:pathLst>
              </a:custGeom>
              <a:noFill/>
              <a:ln w="15875" cap="flat" cmpd="sng">
                <a:solidFill>
                  <a:srgbClr val="C9D166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107099100" y="114642900"/>
              <a:ext cx="6231071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E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21212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DCD6D4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FFFFFE"/>
                  </a:solidFill>
                  <a:effectLst/>
                  <a:latin typeface="Calibri" pitchFamily="34" charset="0"/>
                  <a:cs typeface="Arial" pitchFamily="34" charset="0"/>
                </a:rPr>
                <a:t>A Bridge to a Sustainable Energy Future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5</a:t>
            </a:fld>
            <a:endParaRPr lang="en-US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304800" y="257131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400" b="1" dirty="0" smtClean="0">
                <a:solidFill>
                  <a:schemeClr val="accent1"/>
                </a:solidFill>
              </a:rPr>
              <a:t>Laos also Made Rapid Progress in Electrification Since 1995 </a:t>
            </a:r>
            <a:endParaRPr lang="es-AR" sz="2400" b="1" dirty="0">
              <a:solidFill>
                <a:schemeClr val="accent1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398819" y="1143000"/>
            <a:ext cx="8305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12"/>
          <p:cNvGrpSpPr>
            <a:grpSpLocks/>
          </p:cNvGrpSpPr>
          <p:nvPr/>
        </p:nvGrpSpPr>
        <p:grpSpPr bwMode="auto">
          <a:xfrm>
            <a:off x="180973" y="1298331"/>
            <a:ext cx="8873408" cy="5066452"/>
            <a:chOff x="5791200" y="1295400"/>
            <a:chExt cx="3592127" cy="3429000"/>
          </a:xfrm>
        </p:grpSpPr>
        <p:graphicFrame>
          <p:nvGraphicFramePr>
            <p:cNvPr id="30" name="Chart 29"/>
            <p:cNvGraphicFramePr>
              <a:graphicFrameLocks/>
            </p:cNvGraphicFramePr>
            <p:nvPr/>
          </p:nvGraphicFramePr>
          <p:xfrm>
            <a:off x="5791200" y="1295400"/>
            <a:ext cx="3200400" cy="3429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31" name="TextBox 13"/>
            <p:cNvSpPr txBox="1">
              <a:spLocks noChangeArrowheads="1"/>
            </p:cNvSpPr>
            <p:nvPr/>
          </p:nvSpPr>
          <p:spPr bwMode="auto">
            <a:xfrm>
              <a:off x="6019801" y="3564591"/>
              <a:ext cx="387219" cy="5499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sz="1600" b="1">
                  <a:solidFill>
                    <a:srgbClr val="FF0000"/>
                  </a:solidFill>
                </a:rPr>
                <a:t>15%</a:t>
              </a:r>
            </a:p>
            <a:p>
              <a:pPr eaLnBrk="1" hangingPunct="1"/>
              <a:endParaRPr lang="en-US" sz="1600" b="1">
                <a:solidFill>
                  <a:srgbClr val="FF0000"/>
                </a:solidFill>
              </a:endParaRPr>
            </a:p>
            <a:p>
              <a:pPr eaLnBrk="1" hangingPunct="1"/>
              <a:r>
                <a:rPr lang="en-US" sz="1600" b="1">
                  <a:solidFill>
                    <a:srgbClr val="FF0000"/>
                  </a:solidFill>
                </a:rPr>
                <a:t>1995</a:t>
              </a:r>
            </a:p>
          </p:txBody>
        </p:sp>
        <p:sp>
          <p:nvSpPr>
            <p:cNvPr id="32" name="TextBox 14"/>
            <p:cNvSpPr txBox="1">
              <a:spLocks noChangeArrowheads="1"/>
            </p:cNvSpPr>
            <p:nvPr/>
          </p:nvSpPr>
          <p:spPr bwMode="auto">
            <a:xfrm>
              <a:off x="9024024" y="1511858"/>
              <a:ext cx="359303" cy="2707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b="1" dirty="0" smtClean="0">
                  <a:solidFill>
                    <a:srgbClr val="FF0000"/>
                  </a:solidFill>
                </a:rPr>
                <a:t>2014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33" name="TextBox 13"/>
            <p:cNvSpPr txBox="1">
              <a:spLocks noChangeArrowheads="1"/>
            </p:cNvSpPr>
            <p:nvPr/>
          </p:nvSpPr>
          <p:spPr bwMode="auto">
            <a:xfrm>
              <a:off x="6553200" y="1371600"/>
              <a:ext cx="1692753" cy="2444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sz="1800" b="1">
                  <a:solidFill>
                    <a:srgbClr val="FF0000"/>
                  </a:solidFill>
                </a:rPr>
                <a:t>Access to Electricity</a:t>
              </a:r>
            </a:p>
          </p:txBody>
        </p:sp>
      </p:grpSp>
      <p:sp>
        <p:nvSpPr>
          <p:cNvPr id="24" name="Oval 23"/>
          <p:cNvSpPr/>
          <p:nvPr/>
        </p:nvSpPr>
        <p:spPr bwMode="auto">
          <a:xfrm>
            <a:off x="7969814" y="778743"/>
            <a:ext cx="1202842" cy="620527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rgbClr val="BC1E3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square" lIns="18288" tIns="0" rIns="0" bIns="0" upright="1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b="1" cap="none" spc="0" dirty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</a:p>
          <a:p>
            <a:pPr algn="ctr"/>
            <a:r>
              <a:rPr lang="en-US" sz="1100" b="1" cap="none" spc="0" dirty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</a:t>
            </a:r>
            <a:r>
              <a:rPr lang="en-US" sz="2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90</a:t>
            </a:r>
            <a:r>
              <a:rPr lang="en-US" sz="2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%</a:t>
            </a:r>
            <a:endParaRPr lang="en-US" sz="20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83137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612" y="73797"/>
            <a:ext cx="1405842" cy="349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779" y="13791"/>
            <a:ext cx="494190" cy="469261"/>
          </a:xfrm>
          <a:prstGeom prst="rect">
            <a:avLst/>
          </a:prstGeom>
        </p:spPr>
      </p:pic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-533400" y="7429985"/>
            <a:ext cx="9144000" cy="1028197"/>
            <a:chOff x="106527600" y="114152267"/>
            <a:chExt cx="7315200" cy="719233"/>
          </a:xfrm>
        </p:grpSpPr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106527600" y="114152267"/>
              <a:ext cx="7315200" cy="633080"/>
              <a:chOff x="106527600" y="114152267"/>
              <a:chExt cx="7315200" cy="633080"/>
            </a:xfrm>
          </p:grpSpPr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106527600" y="114152267"/>
                <a:ext cx="7315200" cy="543069"/>
              </a:xfrm>
              <a:custGeom>
                <a:avLst/>
                <a:gdLst>
                  <a:gd name="T0" fmla="*/ 0 w 2452"/>
                  <a:gd name="T1" fmla="*/ 181 h 181"/>
                  <a:gd name="T2" fmla="*/ 2452 w 2452"/>
                  <a:gd name="T3" fmla="*/ 165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1">
                    <a:moveTo>
                      <a:pt x="0" y="181"/>
                    </a:moveTo>
                    <a:cubicBezTo>
                      <a:pt x="940" y="0"/>
                      <a:pt x="1828" y="65"/>
                      <a:pt x="2452" y="165"/>
                    </a:cubicBezTo>
                  </a:path>
                </a:pathLst>
              </a:custGeom>
              <a:noFill/>
              <a:ln w="6350" cap="flat" cmpd="sng">
                <a:solidFill>
                  <a:srgbClr val="FFFFFE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106527600" y="114239278"/>
                <a:ext cx="7315200" cy="546069"/>
              </a:xfrm>
              <a:custGeom>
                <a:avLst/>
                <a:gdLst>
                  <a:gd name="T0" fmla="*/ 0 w 2452"/>
                  <a:gd name="T1" fmla="*/ 170 h 182"/>
                  <a:gd name="T2" fmla="*/ 2452 w 2452"/>
                  <a:gd name="T3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2">
                    <a:moveTo>
                      <a:pt x="0" y="170"/>
                    </a:moveTo>
                    <a:cubicBezTo>
                      <a:pt x="942" y="0"/>
                      <a:pt x="1829" y="75"/>
                      <a:pt x="2452" y="182"/>
                    </a:cubicBezTo>
                  </a:path>
                </a:pathLst>
              </a:custGeom>
              <a:noFill/>
              <a:ln w="15875" cap="flat" cmpd="sng">
                <a:solidFill>
                  <a:srgbClr val="C9D166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107099100" y="114642900"/>
              <a:ext cx="6231071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E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21212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DCD6D4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FFFFFE"/>
                  </a:solidFill>
                  <a:effectLst/>
                  <a:latin typeface="Calibri" pitchFamily="34" charset="0"/>
                  <a:cs typeface="Arial" pitchFamily="34" charset="0"/>
                </a:rPr>
                <a:t>A Bridge to a Sustainable Energy Future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6</a:t>
            </a:fld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406281" y="1219200"/>
            <a:ext cx="8305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15834" y="423047"/>
            <a:ext cx="838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</a:rPr>
              <a:t>Asian Countries Saw Rapid Increase in Electrification Rate  </a:t>
            </a:r>
          </a:p>
          <a:p>
            <a:r>
              <a:rPr lang="en-US" sz="2000" b="1" dirty="0" smtClean="0">
                <a:solidFill>
                  <a:srgbClr val="0070C0"/>
                </a:solidFill>
              </a:rPr>
              <a:t>at Relatively Low GDP Level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4513" y="1343025"/>
            <a:ext cx="5915099" cy="4474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060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55690" y="2271231"/>
            <a:ext cx="6591934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accent1"/>
                </a:solidFill>
                <a:latin typeface="Calibri"/>
                <a:cs typeface="Calibri"/>
              </a:rPr>
              <a:t>Is universal access by 2030 achievable in Myanmar</a:t>
            </a:r>
            <a:r>
              <a:rPr lang="en-US" sz="3600" b="1" dirty="0" smtClean="0">
                <a:solidFill>
                  <a:schemeClr val="accent1"/>
                </a:solidFill>
                <a:latin typeface="Calibri"/>
                <a:cs typeface="Calibri"/>
              </a:rPr>
              <a:t>?</a:t>
            </a:r>
            <a:endParaRPr lang="en-US" sz="3600" b="1" dirty="0">
              <a:solidFill>
                <a:schemeClr val="accent1"/>
              </a:solidFill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4294967295"/>
          </p:nvPr>
        </p:nvSpPr>
        <p:spPr>
          <a:xfrm>
            <a:off x="8414277" y="6461781"/>
            <a:ext cx="206375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2870">
              <a:lnSpc>
                <a:spcPct val="100000"/>
              </a:lnSpc>
            </a:pPr>
            <a:fld id="{81D60167-4931-47E6-BA6A-407CBD079E47}" type="slidenum">
              <a:rPr spc="-10" dirty="0"/>
              <a:t>7</a:t>
            </a:fld>
            <a:endParaRPr spc="-10" dirty="0"/>
          </a:p>
        </p:txBody>
      </p:sp>
    </p:spTree>
    <p:extLst>
      <p:ext uri="{BB962C8B-B14F-4D97-AF65-F5344CB8AC3E}">
        <p14:creationId xmlns:p14="http://schemas.microsoft.com/office/powerpoint/2010/main" val="3720682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612" y="73797"/>
            <a:ext cx="1405842" cy="349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779" y="13791"/>
            <a:ext cx="494190" cy="469261"/>
          </a:xfrm>
          <a:prstGeom prst="rect">
            <a:avLst/>
          </a:prstGeom>
        </p:spPr>
      </p:pic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-533400" y="7429985"/>
            <a:ext cx="9144000" cy="1028197"/>
            <a:chOff x="106527600" y="114152267"/>
            <a:chExt cx="7315200" cy="719233"/>
          </a:xfrm>
        </p:grpSpPr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106527600" y="114152267"/>
              <a:ext cx="7315200" cy="633080"/>
              <a:chOff x="106527600" y="114152267"/>
              <a:chExt cx="7315200" cy="633080"/>
            </a:xfrm>
          </p:grpSpPr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106527600" y="114152267"/>
                <a:ext cx="7315200" cy="543069"/>
              </a:xfrm>
              <a:custGeom>
                <a:avLst/>
                <a:gdLst>
                  <a:gd name="T0" fmla="*/ 0 w 2452"/>
                  <a:gd name="T1" fmla="*/ 181 h 181"/>
                  <a:gd name="T2" fmla="*/ 2452 w 2452"/>
                  <a:gd name="T3" fmla="*/ 165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1">
                    <a:moveTo>
                      <a:pt x="0" y="181"/>
                    </a:moveTo>
                    <a:cubicBezTo>
                      <a:pt x="940" y="0"/>
                      <a:pt x="1828" y="65"/>
                      <a:pt x="2452" y="165"/>
                    </a:cubicBezTo>
                  </a:path>
                </a:pathLst>
              </a:custGeom>
              <a:noFill/>
              <a:ln w="6350" cap="flat" cmpd="sng">
                <a:solidFill>
                  <a:srgbClr val="FFFFFE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106527600" y="114239278"/>
                <a:ext cx="7315200" cy="546069"/>
              </a:xfrm>
              <a:custGeom>
                <a:avLst/>
                <a:gdLst>
                  <a:gd name="T0" fmla="*/ 0 w 2452"/>
                  <a:gd name="T1" fmla="*/ 170 h 182"/>
                  <a:gd name="T2" fmla="*/ 2452 w 2452"/>
                  <a:gd name="T3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2">
                    <a:moveTo>
                      <a:pt x="0" y="170"/>
                    </a:moveTo>
                    <a:cubicBezTo>
                      <a:pt x="942" y="0"/>
                      <a:pt x="1829" y="75"/>
                      <a:pt x="2452" y="182"/>
                    </a:cubicBezTo>
                  </a:path>
                </a:pathLst>
              </a:custGeom>
              <a:noFill/>
              <a:ln w="15875" cap="flat" cmpd="sng">
                <a:solidFill>
                  <a:srgbClr val="C9D166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107099100" y="114642900"/>
              <a:ext cx="6231071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E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21212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DCD6D4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FFFFFE"/>
                  </a:solidFill>
                  <a:effectLst/>
                  <a:latin typeface="Calibri" pitchFamily="34" charset="0"/>
                  <a:cs typeface="Arial" pitchFamily="34" charset="0"/>
                </a:rPr>
                <a:t>A Bridge to a Sustainable Energy Future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8</a:t>
            </a:fld>
            <a:endParaRPr lang="en-US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397491" y="478926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400" b="1" dirty="0" smtClean="0">
                <a:solidFill>
                  <a:schemeClr val="accent1"/>
                </a:solidFill>
              </a:rPr>
              <a:t>Government of Myanmar is Strongly Committed to Achieving Universal  Access to Electricity</a:t>
            </a:r>
            <a:endParaRPr lang="es-AR" sz="2400" b="1" dirty="0">
              <a:solidFill>
                <a:schemeClr val="accent1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410554" y="1580606"/>
            <a:ext cx="8305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3"/>
          <p:cNvSpPr txBox="1">
            <a:spLocks noChangeArrowheads="1"/>
          </p:cNvSpPr>
          <p:nvPr/>
        </p:nvSpPr>
        <p:spPr>
          <a:xfrm>
            <a:off x="682710" y="1828800"/>
            <a:ext cx="706161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tx1"/>
                </a:solidFill>
              </a:rPr>
              <a:t>Goal to achieve &gt; 50% coverage in 2016 </a:t>
            </a:r>
            <a:r>
              <a:rPr lang="en-US" sz="2000" dirty="0" smtClean="0">
                <a:solidFill>
                  <a:schemeClr val="tx1"/>
                </a:solidFill>
              </a:rPr>
              <a:t>- The Government is developing an implementation plan to increase electricity coverage in 2016. </a:t>
            </a:r>
          </a:p>
          <a:p>
            <a:pPr marL="342900" indent="-342900" algn="l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The President’s office has established a dedicated </a:t>
            </a:r>
            <a:r>
              <a:rPr lang="en-US" sz="2000" b="1" dirty="0" smtClean="0">
                <a:solidFill>
                  <a:schemeClr val="tx1"/>
                </a:solidFill>
              </a:rPr>
              <a:t>National Electrification Executive Committee </a:t>
            </a:r>
            <a:r>
              <a:rPr lang="en-US" sz="2000" dirty="0" smtClean="0">
                <a:solidFill>
                  <a:schemeClr val="tx1"/>
                </a:solidFill>
              </a:rPr>
              <a:t> under the patronage of the Vice President, and with union ministers of MOEP and MLFRD as chair and co-chair respectively.</a:t>
            </a:r>
          </a:p>
          <a:p>
            <a:pPr marL="342900" indent="-342900" algn="l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tx1"/>
                </a:solidFill>
              </a:rPr>
              <a:t>Renewable Energy for Rural Electrification </a:t>
            </a:r>
            <a:r>
              <a:rPr lang="en-US" sz="2000" dirty="0" smtClean="0">
                <a:solidFill>
                  <a:schemeClr val="tx1"/>
                </a:solidFill>
              </a:rPr>
              <a:t>- A Rural </a:t>
            </a:r>
            <a:r>
              <a:rPr lang="en-US" sz="2000" dirty="0">
                <a:solidFill>
                  <a:schemeClr val="tx1"/>
                </a:solidFill>
              </a:rPr>
              <a:t>Electrification and Potable Water Resource </a:t>
            </a:r>
            <a:r>
              <a:rPr lang="en-US" sz="2000" dirty="0" smtClean="0">
                <a:solidFill>
                  <a:schemeClr val="tx1"/>
                </a:solidFill>
              </a:rPr>
              <a:t>Committee was established 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where one of the mandates is to promote renewable energy for rural electrification. </a:t>
            </a:r>
          </a:p>
          <a:p>
            <a:pPr marL="342900" indent="-342900">
              <a:lnSpc>
                <a:spcPct val="80000"/>
              </a:lnSpc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4204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612" y="73797"/>
            <a:ext cx="1405842" cy="349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779" y="13791"/>
            <a:ext cx="494190" cy="469261"/>
          </a:xfrm>
          <a:prstGeom prst="rect">
            <a:avLst/>
          </a:prstGeom>
        </p:spPr>
      </p:pic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-533400" y="7429985"/>
            <a:ext cx="9144000" cy="1028197"/>
            <a:chOff x="106527600" y="114152267"/>
            <a:chExt cx="7315200" cy="719233"/>
          </a:xfrm>
        </p:grpSpPr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106527600" y="114152267"/>
              <a:ext cx="7315200" cy="633080"/>
              <a:chOff x="106527600" y="114152267"/>
              <a:chExt cx="7315200" cy="633080"/>
            </a:xfrm>
          </p:grpSpPr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106527600" y="114152267"/>
                <a:ext cx="7315200" cy="543069"/>
              </a:xfrm>
              <a:custGeom>
                <a:avLst/>
                <a:gdLst>
                  <a:gd name="T0" fmla="*/ 0 w 2452"/>
                  <a:gd name="T1" fmla="*/ 181 h 181"/>
                  <a:gd name="T2" fmla="*/ 2452 w 2452"/>
                  <a:gd name="T3" fmla="*/ 165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1">
                    <a:moveTo>
                      <a:pt x="0" y="181"/>
                    </a:moveTo>
                    <a:cubicBezTo>
                      <a:pt x="940" y="0"/>
                      <a:pt x="1828" y="65"/>
                      <a:pt x="2452" y="165"/>
                    </a:cubicBezTo>
                  </a:path>
                </a:pathLst>
              </a:custGeom>
              <a:noFill/>
              <a:ln w="6350" cap="flat" cmpd="sng">
                <a:solidFill>
                  <a:srgbClr val="FFFFFE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106527600" y="114239278"/>
                <a:ext cx="7315200" cy="546069"/>
              </a:xfrm>
              <a:custGeom>
                <a:avLst/>
                <a:gdLst>
                  <a:gd name="T0" fmla="*/ 0 w 2452"/>
                  <a:gd name="T1" fmla="*/ 170 h 182"/>
                  <a:gd name="T2" fmla="*/ 2452 w 2452"/>
                  <a:gd name="T3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2">
                    <a:moveTo>
                      <a:pt x="0" y="170"/>
                    </a:moveTo>
                    <a:cubicBezTo>
                      <a:pt x="942" y="0"/>
                      <a:pt x="1829" y="75"/>
                      <a:pt x="2452" y="182"/>
                    </a:cubicBezTo>
                  </a:path>
                </a:pathLst>
              </a:custGeom>
              <a:noFill/>
              <a:ln w="15875" cap="flat" cmpd="sng">
                <a:solidFill>
                  <a:srgbClr val="C9D166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107099100" y="114642900"/>
              <a:ext cx="6231071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E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21212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DCD6D4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FFFFFE"/>
                  </a:solidFill>
                  <a:effectLst/>
                  <a:latin typeface="Calibri" pitchFamily="34" charset="0"/>
                  <a:cs typeface="Arial" pitchFamily="34" charset="0"/>
                </a:rPr>
                <a:t>A Bridge to a Sustainable Energy Future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9</a:t>
            </a:fld>
            <a:endParaRPr lang="en-US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397491" y="478926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400" b="1" dirty="0" smtClean="0">
                <a:solidFill>
                  <a:schemeClr val="accent1"/>
                </a:solidFill>
              </a:rPr>
              <a:t>Government Commitment to Universal Access Aligns with UN Sustainable Energy for ALL (SE4ALL) Objectives</a:t>
            </a:r>
            <a:endParaRPr lang="es-AR" sz="2400" b="1" dirty="0">
              <a:solidFill>
                <a:schemeClr val="accent1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410554" y="1580606"/>
            <a:ext cx="8305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3"/>
          <p:cNvSpPr txBox="1">
            <a:spLocks noChangeArrowheads="1"/>
          </p:cNvSpPr>
          <p:nvPr/>
        </p:nvSpPr>
        <p:spPr>
          <a:xfrm>
            <a:off x="397491" y="1826623"/>
            <a:ext cx="6147164" cy="4038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tx1"/>
                </a:solidFill>
              </a:rPr>
              <a:t>Myanmar and SE4LL </a:t>
            </a:r>
            <a:r>
              <a:rPr lang="en-US" sz="2000" dirty="0" smtClean="0">
                <a:solidFill>
                  <a:schemeClr val="tx1"/>
                </a:solidFill>
              </a:rPr>
              <a:t>- Myanmar endorsed the </a:t>
            </a:r>
            <a:r>
              <a:rPr lang="en-US" sz="2000" dirty="0">
                <a:solidFill>
                  <a:schemeClr val="tx1"/>
                </a:solidFill>
              </a:rPr>
              <a:t>UN  </a:t>
            </a:r>
            <a:r>
              <a:rPr lang="en-US" sz="2000" dirty="0" smtClean="0">
                <a:solidFill>
                  <a:schemeClr val="tx1"/>
                </a:solidFill>
              </a:rPr>
              <a:t>SE4ALL Initiative, a goal </a:t>
            </a:r>
            <a:r>
              <a:rPr lang="en-US" sz="2000" dirty="0">
                <a:solidFill>
                  <a:schemeClr val="tx1"/>
                </a:solidFill>
              </a:rPr>
              <a:t>to ensure universal access to modern energy services by </a:t>
            </a:r>
            <a:r>
              <a:rPr lang="en-US" sz="2000" dirty="0" smtClean="0">
                <a:solidFill>
                  <a:schemeClr val="tx1"/>
                </a:solidFill>
              </a:rPr>
              <a:t>2030, co-led by the UN Secretary General and the President of the World Bank. </a:t>
            </a:r>
          </a:p>
          <a:p>
            <a:pPr marL="342900" indent="-342900" algn="l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tx1"/>
                </a:solidFill>
              </a:rPr>
              <a:t>Myanmar an high impact country </a:t>
            </a:r>
            <a:r>
              <a:rPr lang="en-US" sz="2000" dirty="0" smtClean="0">
                <a:solidFill>
                  <a:schemeClr val="tx1"/>
                </a:solidFill>
              </a:rPr>
              <a:t>- Myanmar </a:t>
            </a:r>
            <a:r>
              <a:rPr lang="en-US" sz="2000" dirty="0">
                <a:solidFill>
                  <a:schemeClr val="tx1"/>
                </a:solidFill>
              </a:rPr>
              <a:t>is </a:t>
            </a:r>
            <a:r>
              <a:rPr lang="en-US" sz="2000" dirty="0" smtClean="0">
                <a:solidFill>
                  <a:schemeClr val="tx1"/>
                </a:solidFill>
              </a:rPr>
              <a:t>identified as one of the high impact countries that offer the most potential to make rapid </a:t>
            </a:r>
            <a:r>
              <a:rPr lang="en-US" sz="2000" dirty="0">
                <a:solidFill>
                  <a:schemeClr val="tx1"/>
                </a:solidFill>
              </a:rPr>
              <a:t>progress </a:t>
            </a:r>
            <a:r>
              <a:rPr lang="en-US" sz="2000" dirty="0" smtClean="0">
                <a:solidFill>
                  <a:schemeClr val="tx1"/>
                </a:solidFill>
              </a:rPr>
              <a:t>by </a:t>
            </a:r>
            <a:r>
              <a:rPr lang="en-US" sz="2000" dirty="0">
                <a:solidFill>
                  <a:schemeClr val="tx1"/>
                </a:solidFill>
              </a:rPr>
              <a:t>SE4ALL. </a:t>
            </a:r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Myanmar </a:t>
            </a:r>
            <a:r>
              <a:rPr lang="en-US" sz="2000" dirty="0">
                <a:solidFill>
                  <a:schemeClr val="tx1"/>
                </a:solidFill>
              </a:rPr>
              <a:t>is </a:t>
            </a:r>
            <a:r>
              <a:rPr lang="en-US" sz="2000" dirty="0" smtClean="0">
                <a:solidFill>
                  <a:schemeClr val="tx1"/>
                </a:solidFill>
              </a:rPr>
              <a:t>one </a:t>
            </a:r>
            <a:r>
              <a:rPr lang="en-US" sz="2000" dirty="0">
                <a:solidFill>
                  <a:schemeClr val="tx1"/>
                </a:solidFill>
              </a:rPr>
              <a:t>of the first </a:t>
            </a:r>
            <a:r>
              <a:rPr lang="en-US" sz="2000" dirty="0" smtClean="0">
                <a:solidFill>
                  <a:schemeClr val="tx1"/>
                </a:solidFill>
              </a:rPr>
              <a:t>countries, </a:t>
            </a:r>
            <a:r>
              <a:rPr lang="en-US" sz="2000" dirty="0">
                <a:solidFill>
                  <a:schemeClr val="tx1"/>
                </a:solidFill>
              </a:rPr>
              <a:t>and </a:t>
            </a:r>
            <a:r>
              <a:rPr lang="en-US" sz="2000" dirty="0" smtClean="0">
                <a:solidFill>
                  <a:schemeClr val="tx1"/>
                </a:solidFill>
              </a:rPr>
              <a:t>currently the only </a:t>
            </a:r>
            <a:r>
              <a:rPr lang="en-US" sz="2000" dirty="0">
                <a:solidFill>
                  <a:schemeClr val="tx1"/>
                </a:solidFill>
              </a:rPr>
              <a:t>country </a:t>
            </a:r>
            <a:r>
              <a:rPr lang="en-US" sz="2000" dirty="0" smtClean="0">
                <a:solidFill>
                  <a:schemeClr val="tx1"/>
                </a:solidFill>
              </a:rPr>
              <a:t>in </a:t>
            </a:r>
            <a:r>
              <a:rPr lang="en-US" sz="2000" dirty="0">
                <a:solidFill>
                  <a:schemeClr val="tx1"/>
                </a:solidFill>
              </a:rPr>
              <a:t>the East Asia and Pacific </a:t>
            </a:r>
            <a:r>
              <a:rPr lang="en-US" sz="2000" dirty="0" smtClean="0">
                <a:solidFill>
                  <a:schemeClr val="tx1"/>
                </a:solidFill>
              </a:rPr>
              <a:t>Region, to receive </a:t>
            </a:r>
            <a:r>
              <a:rPr lang="en-US" sz="2000" dirty="0">
                <a:solidFill>
                  <a:schemeClr val="tx1"/>
                </a:solidFill>
              </a:rPr>
              <a:t>significant grant support </a:t>
            </a:r>
            <a:r>
              <a:rPr lang="en-US" sz="2000" dirty="0" smtClean="0">
                <a:solidFill>
                  <a:schemeClr val="tx1"/>
                </a:solidFill>
              </a:rPr>
              <a:t>(approximately $2 million) from </a:t>
            </a:r>
            <a:r>
              <a:rPr lang="en-US" sz="2000" dirty="0">
                <a:solidFill>
                  <a:schemeClr val="tx1"/>
                </a:solidFill>
              </a:rPr>
              <a:t>the World Bank/ESMAP SE4ALL Technical Assistance Program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en-US" sz="2000" dirty="0">
              <a:solidFill>
                <a:schemeClr val="tx1"/>
              </a:solidFill>
            </a:endParaRPr>
          </a:p>
          <a:p>
            <a:pPr marL="342900" indent="-342900" algn="l">
              <a:lnSpc>
                <a:spcPct val="80000"/>
              </a:lnSpc>
              <a:buFont typeface="Wingdings" pitchFamily="2" charset="2"/>
              <a:buNone/>
            </a:pPr>
            <a:endParaRPr lang="en-US" sz="3500" b="1" dirty="0" smtClean="0"/>
          </a:p>
          <a:p>
            <a:pPr marL="342900" indent="-342900">
              <a:lnSpc>
                <a:spcPct val="80000"/>
              </a:lnSpc>
            </a:pPr>
            <a:endParaRPr lang="en-US" sz="1600" dirty="0" smtClean="0"/>
          </a:p>
          <a:p>
            <a:pPr marL="342900" indent="-342900">
              <a:lnSpc>
                <a:spcPct val="80000"/>
              </a:lnSpc>
            </a:pPr>
            <a:endParaRPr lang="en-US" sz="1600" dirty="0"/>
          </a:p>
        </p:txBody>
      </p:sp>
      <p:pic>
        <p:nvPicPr>
          <p:cNvPr id="20" name="Picture 19" descr="C:\Users\Superstar\AppData\Local\Microsoft\Windows\Temporary Internet Files\Content.IE5\A4STG0PM\MP900430643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00800" y="2285999"/>
            <a:ext cx="2734654" cy="35792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43448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6_Castalia US PowerPoint Template">
  <a:themeElements>
    <a:clrScheme name="Castalia">
      <a:dk1>
        <a:srgbClr val="003492"/>
      </a:dk1>
      <a:lt1>
        <a:srgbClr val="FFFFFF"/>
      </a:lt1>
      <a:dk2>
        <a:srgbClr val="000000"/>
      </a:dk2>
      <a:lt2>
        <a:srgbClr val="EAF2FA"/>
      </a:lt2>
      <a:accent1>
        <a:srgbClr val="B8CCE4"/>
      </a:accent1>
      <a:accent2>
        <a:srgbClr val="396F75"/>
      </a:accent2>
      <a:accent3>
        <a:srgbClr val="91AA9D"/>
      </a:accent3>
      <a:accent4>
        <a:srgbClr val="FFC000"/>
      </a:accent4>
      <a:accent5>
        <a:srgbClr val="FF6600"/>
      </a:accent5>
      <a:accent6>
        <a:srgbClr val="FF0000"/>
      </a:accent6>
      <a:hlink>
        <a:srgbClr val="002060"/>
      </a:hlink>
      <a:folHlink>
        <a:srgbClr val="2F75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astalia US PowerPoint Template">
  <a:themeElements>
    <a:clrScheme name="Castalia">
      <a:dk1>
        <a:srgbClr val="003492"/>
      </a:dk1>
      <a:lt1>
        <a:srgbClr val="FFFFFF"/>
      </a:lt1>
      <a:dk2>
        <a:srgbClr val="000000"/>
      </a:dk2>
      <a:lt2>
        <a:srgbClr val="EAF2FA"/>
      </a:lt2>
      <a:accent1>
        <a:srgbClr val="B8CCE4"/>
      </a:accent1>
      <a:accent2>
        <a:srgbClr val="396F75"/>
      </a:accent2>
      <a:accent3>
        <a:srgbClr val="91AA9D"/>
      </a:accent3>
      <a:accent4>
        <a:srgbClr val="FFC000"/>
      </a:accent4>
      <a:accent5>
        <a:srgbClr val="FF6600"/>
      </a:accent5>
      <a:accent6>
        <a:srgbClr val="FF0000"/>
      </a:accent6>
      <a:hlink>
        <a:srgbClr val="002060"/>
      </a:hlink>
      <a:folHlink>
        <a:srgbClr val="2F75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3_Castalia US PowerPoint Template">
  <a:themeElements>
    <a:clrScheme name="Castalia">
      <a:dk1>
        <a:srgbClr val="003492"/>
      </a:dk1>
      <a:lt1>
        <a:srgbClr val="FFFFFF"/>
      </a:lt1>
      <a:dk2>
        <a:srgbClr val="000000"/>
      </a:dk2>
      <a:lt2>
        <a:srgbClr val="EAF2FA"/>
      </a:lt2>
      <a:accent1>
        <a:srgbClr val="B8CCE4"/>
      </a:accent1>
      <a:accent2>
        <a:srgbClr val="396F75"/>
      </a:accent2>
      <a:accent3>
        <a:srgbClr val="91AA9D"/>
      </a:accent3>
      <a:accent4>
        <a:srgbClr val="FFC000"/>
      </a:accent4>
      <a:accent5>
        <a:srgbClr val="FF6600"/>
      </a:accent5>
      <a:accent6>
        <a:srgbClr val="FF0000"/>
      </a:accent6>
      <a:hlink>
        <a:srgbClr val="002060"/>
      </a:hlink>
      <a:folHlink>
        <a:srgbClr val="2F75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4_Castalia US PowerPoint Template">
  <a:themeElements>
    <a:clrScheme name="Castalia">
      <a:dk1>
        <a:srgbClr val="003492"/>
      </a:dk1>
      <a:lt1>
        <a:srgbClr val="FFFFFF"/>
      </a:lt1>
      <a:dk2>
        <a:srgbClr val="000000"/>
      </a:dk2>
      <a:lt2>
        <a:srgbClr val="EAF2FA"/>
      </a:lt2>
      <a:accent1>
        <a:srgbClr val="B8CCE4"/>
      </a:accent1>
      <a:accent2>
        <a:srgbClr val="396F75"/>
      </a:accent2>
      <a:accent3>
        <a:srgbClr val="91AA9D"/>
      </a:accent3>
      <a:accent4>
        <a:srgbClr val="FFC000"/>
      </a:accent4>
      <a:accent5>
        <a:srgbClr val="FF6600"/>
      </a:accent5>
      <a:accent6>
        <a:srgbClr val="FF0000"/>
      </a:accent6>
      <a:hlink>
        <a:srgbClr val="002060"/>
      </a:hlink>
      <a:folHlink>
        <a:srgbClr val="2F75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Castalia US PowerPoint Template">
  <a:themeElements>
    <a:clrScheme name="Castalia">
      <a:dk1>
        <a:srgbClr val="003492"/>
      </a:dk1>
      <a:lt1>
        <a:srgbClr val="FFFFFF"/>
      </a:lt1>
      <a:dk2>
        <a:srgbClr val="000000"/>
      </a:dk2>
      <a:lt2>
        <a:srgbClr val="EAF2FA"/>
      </a:lt2>
      <a:accent1>
        <a:srgbClr val="B8CCE4"/>
      </a:accent1>
      <a:accent2>
        <a:srgbClr val="396F75"/>
      </a:accent2>
      <a:accent3>
        <a:srgbClr val="91AA9D"/>
      </a:accent3>
      <a:accent4>
        <a:srgbClr val="FFC000"/>
      </a:accent4>
      <a:accent5>
        <a:srgbClr val="FF6600"/>
      </a:accent5>
      <a:accent6>
        <a:srgbClr val="FF0000"/>
      </a:accent6>
      <a:hlink>
        <a:srgbClr val="002060"/>
      </a:hlink>
      <a:folHlink>
        <a:srgbClr val="2F75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1_Castalia US PowerPoint Template">
  <a:themeElements>
    <a:clrScheme name="Castalia">
      <a:dk1>
        <a:srgbClr val="003492"/>
      </a:dk1>
      <a:lt1>
        <a:srgbClr val="FFFFFF"/>
      </a:lt1>
      <a:dk2>
        <a:srgbClr val="000000"/>
      </a:dk2>
      <a:lt2>
        <a:srgbClr val="EAF2FA"/>
      </a:lt2>
      <a:accent1>
        <a:srgbClr val="B8CCE4"/>
      </a:accent1>
      <a:accent2>
        <a:srgbClr val="396F75"/>
      </a:accent2>
      <a:accent3>
        <a:srgbClr val="91AA9D"/>
      </a:accent3>
      <a:accent4>
        <a:srgbClr val="FFC000"/>
      </a:accent4>
      <a:accent5>
        <a:srgbClr val="FF6600"/>
      </a:accent5>
      <a:accent6>
        <a:srgbClr val="FF0000"/>
      </a:accent6>
      <a:hlink>
        <a:srgbClr val="002060"/>
      </a:hlink>
      <a:folHlink>
        <a:srgbClr val="2F75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7_Castalia US PowerPoint Template">
  <a:themeElements>
    <a:clrScheme name="Castalia">
      <a:dk1>
        <a:srgbClr val="003492"/>
      </a:dk1>
      <a:lt1>
        <a:srgbClr val="FFFFFF"/>
      </a:lt1>
      <a:dk2>
        <a:srgbClr val="000000"/>
      </a:dk2>
      <a:lt2>
        <a:srgbClr val="EAF2FA"/>
      </a:lt2>
      <a:accent1>
        <a:srgbClr val="B8CCE4"/>
      </a:accent1>
      <a:accent2>
        <a:srgbClr val="396F75"/>
      </a:accent2>
      <a:accent3>
        <a:srgbClr val="91AA9D"/>
      </a:accent3>
      <a:accent4>
        <a:srgbClr val="FFC000"/>
      </a:accent4>
      <a:accent5>
        <a:srgbClr val="FF6600"/>
      </a:accent5>
      <a:accent6>
        <a:srgbClr val="FF0000"/>
      </a:accent6>
      <a:hlink>
        <a:srgbClr val="002060"/>
      </a:hlink>
      <a:folHlink>
        <a:srgbClr val="2F75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9_Castalia US PowerPoint Template">
  <a:themeElements>
    <a:clrScheme name="Castalia">
      <a:dk1>
        <a:srgbClr val="003492"/>
      </a:dk1>
      <a:lt1>
        <a:srgbClr val="FFFFFF"/>
      </a:lt1>
      <a:dk2>
        <a:srgbClr val="000000"/>
      </a:dk2>
      <a:lt2>
        <a:srgbClr val="EAF2FA"/>
      </a:lt2>
      <a:accent1>
        <a:srgbClr val="B8CCE4"/>
      </a:accent1>
      <a:accent2>
        <a:srgbClr val="396F75"/>
      </a:accent2>
      <a:accent3>
        <a:srgbClr val="91AA9D"/>
      </a:accent3>
      <a:accent4>
        <a:srgbClr val="FFC000"/>
      </a:accent4>
      <a:accent5>
        <a:srgbClr val="FF6600"/>
      </a:accent5>
      <a:accent6>
        <a:srgbClr val="FF0000"/>
      </a:accent6>
      <a:hlink>
        <a:srgbClr val="002060"/>
      </a:hlink>
      <a:folHlink>
        <a:srgbClr val="2F75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2_Castalia US PowerPoint Template">
  <a:themeElements>
    <a:clrScheme name="Castalia">
      <a:dk1>
        <a:srgbClr val="003492"/>
      </a:dk1>
      <a:lt1>
        <a:srgbClr val="FFFFFF"/>
      </a:lt1>
      <a:dk2>
        <a:srgbClr val="000000"/>
      </a:dk2>
      <a:lt2>
        <a:srgbClr val="EAF2FA"/>
      </a:lt2>
      <a:accent1>
        <a:srgbClr val="B8CCE4"/>
      </a:accent1>
      <a:accent2>
        <a:srgbClr val="396F75"/>
      </a:accent2>
      <a:accent3>
        <a:srgbClr val="91AA9D"/>
      </a:accent3>
      <a:accent4>
        <a:srgbClr val="FFC000"/>
      </a:accent4>
      <a:accent5>
        <a:srgbClr val="FF6600"/>
      </a:accent5>
      <a:accent6>
        <a:srgbClr val="FF0000"/>
      </a:accent6>
      <a:hlink>
        <a:srgbClr val="002060"/>
      </a:hlink>
      <a:folHlink>
        <a:srgbClr val="2F75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Balloons 8">
    <a:dk1>
      <a:srgbClr val="006699"/>
    </a:dk1>
    <a:lt1>
      <a:srgbClr val="FFFFFF"/>
    </a:lt1>
    <a:dk2>
      <a:srgbClr val="006666"/>
    </a:dk2>
    <a:lt2>
      <a:srgbClr val="FFFFCC"/>
    </a:lt2>
    <a:accent1>
      <a:srgbClr val="EDFAD2"/>
    </a:accent1>
    <a:accent2>
      <a:srgbClr val="EBF7FF"/>
    </a:accent2>
    <a:accent3>
      <a:srgbClr val="FFFFFF"/>
    </a:accent3>
    <a:accent4>
      <a:srgbClr val="005682"/>
    </a:accent4>
    <a:accent5>
      <a:srgbClr val="F4FCE5"/>
    </a:accent5>
    <a:accent6>
      <a:srgbClr val="D5E0E7"/>
    </a:accent6>
    <a:hlink>
      <a:srgbClr val="CC99FF"/>
    </a:hlink>
    <a:folHlink>
      <a:srgbClr val="F2DFFD"/>
    </a:folHlink>
  </a:clrScheme>
  <a:fontScheme name="Balloons">
    <a:majorFont>
      <a:latin typeface="Verdana"/>
      <a:ea typeface=""/>
      <a:cs typeface="Arial"/>
    </a:majorFont>
    <a:minorFont>
      <a:latin typeface="Verdana"/>
      <a:ea typeface="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Custom 3">
    <a:dk1>
      <a:sysClr val="windowText" lastClr="000000"/>
    </a:dk1>
    <a:lt1>
      <a:sysClr val="window" lastClr="FFFFFF"/>
    </a:lt1>
    <a:dk2>
      <a:srgbClr val="620000"/>
    </a:dk2>
    <a:lt2>
      <a:srgbClr val="800000"/>
    </a:lt2>
    <a:accent1>
      <a:srgbClr val="9EB060"/>
    </a:accent1>
    <a:accent2>
      <a:srgbClr val="D09A08"/>
    </a:accent2>
    <a:accent3>
      <a:srgbClr val="F2EC86"/>
    </a:accent3>
    <a:accent4>
      <a:srgbClr val="824F1C"/>
    </a:accent4>
    <a:accent5>
      <a:srgbClr val="511818"/>
    </a:accent5>
    <a:accent6>
      <a:srgbClr val="553876"/>
    </a:accent6>
    <a:hlink>
      <a:srgbClr val="929547"/>
    </a:hlink>
    <a:folHlink>
      <a:srgbClr val="56633C"/>
    </a:folHlink>
  </a:clrScheme>
  <a:fontScheme name="Revolution">
    <a:majorFont>
      <a:latin typeface="Trebuchet MS"/>
      <a:ea typeface=""/>
      <a:cs typeface=""/>
      <a:font script="Jpan" typeface="ＭＳ ゴシック"/>
    </a:majorFont>
    <a:minorFont>
      <a:latin typeface="Trebuchet MS"/>
      <a:ea typeface=""/>
      <a:cs typeface=""/>
      <a:font script="Jpan" typeface="ＭＳ ゴシック"/>
    </a:minorFont>
  </a:fontScheme>
  <a:fmtScheme name="Revolution">
    <a:fillStyleLst>
      <a:solidFill>
        <a:schemeClr val="phClr"/>
      </a:solidFill>
      <a:solidFill>
        <a:schemeClr val="phClr"/>
      </a:soli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3175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/>
      </a:effectStyle>
      <a:effectStyle>
        <a:effectLst>
          <a:innerShdw blurRad="50800" dist="25400" dir="10800000">
            <a:srgbClr val="808080">
              <a:alpha val="75000"/>
            </a:srgbClr>
          </a:innerShdw>
        </a:effectLst>
      </a:effectStyle>
      <a:effectStyle>
        <a:effectLst>
          <a:innerShdw blurRad="50800" dist="25400" dir="13500000">
            <a:srgbClr val="808080">
              <a:alpha val="75000"/>
            </a:srgbClr>
          </a:innerShdw>
          <a:outerShdw blurRad="63500" dist="50800" dir="5400000" algn="br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1400000"/>
          </a:lightRig>
        </a:scene3d>
        <a:sp3d contourW="12700" prstMaterial="softmetal">
          <a:bevelT w="63500" h="25400" prst="angle"/>
          <a:contourClr>
            <a:schemeClr val="phClr"/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10249</TotalTime>
  <Words>1179</Words>
  <Application>Microsoft Office PowerPoint</Application>
  <PresentationFormat>On-screen Show (4:3)</PresentationFormat>
  <Paragraphs>224</Paragraphs>
  <Slides>18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10</vt:i4>
      </vt:variant>
      <vt:variant>
        <vt:lpstr>Slide Titles</vt:lpstr>
      </vt:variant>
      <vt:variant>
        <vt:i4>18</vt:i4>
      </vt:variant>
    </vt:vector>
  </HeadingPairs>
  <TitlesOfParts>
    <vt:vector size="28" baseType="lpstr">
      <vt:lpstr>Office Theme</vt:lpstr>
      <vt:lpstr>Castalia US PowerPoint Template</vt:lpstr>
      <vt:lpstr>3_Castalia US PowerPoint Template</vt:lpstr>
      <vt:lpstr>4_Castalia US PowerPoint Template</vt:lpstr>
      <vt:lpstr>5_Castalia US PowerPoint Template</vt:lpstr>
      <vt:lpstr>1_Castalia US PowerPoint Template</vt:lpstr>
      <vt:lpstr>7_Castalia US PowerPoint Template</vt:lpstr>
      <vt:lpstr>9_Castalia US PowerPoint Template</vt:lpstr>
      <vt:lpstr>2_Castalia US PowerPoint Template</vt:lpstr>
      <vt:lpstr>6_Castalia US PowerPoint 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The World Bank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Xiaoping Wang</dc:creator>
  <cp:lastModifiedBy>Xiaoping Wang</cp:lastModifiedBy>
  <cp:revision>429</cp:revision>
  <cp:lastPrinted>2013-10-24T18:55:25Z</cp:lastPrinted>
  <dcterms:created xsi:type="dcterms:W3CDTF">2013-09-16T16:53:18Z</dcterms:created>
  <dcterms:modified xsi:type="dcterms:W3CDTF">2014-09-14T15:47:06Z</dcterms:modified>
</cp:coreProperties>
</file>